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30"/>
  </p:notesMasterIdLst>
  <p:sldIdLst>
    <p:sldId id="321" r:id="rId6"/>
    <p:sldId id="478" r:id="rId7"/>
    <p:sldId id="430" r:id="rId8"/>
    <p:sldId id="479" r:id="rId9"/>
    <p:sldId id="408" r:id="rId10"/>
    <p:sldId id="436" r:id="rId11"/>
    <p:sldId id="480" r:id="rId12"/>
    <p:sldId id="456" r:id="rId13"/>
    <p:sldId id="437" r:id="rId14"/>
    <p:sldId id="481" r:id="rId15"/>
    <p:sldId id="417" r:id="rId16"/>
    <p:sldId id="468" r:id="rId17"/>
    <p:sldId id="416" r:id="rId18"/>
    <p:sldId id="438" r:id="rId19"/>
    <p:sldId id="419" r:id="rId20"/>
    <p:sldId id="439" r:id="rId21"/>
    <p:sldId id="440" r:id="rId22"/>
    <p:sldId id="422" r:id="rId23"/>
    <p:sldId id="433" r:id="rId24"/>
    <p:sldId id="423" r:id="rId25"/>
    <p:sldId id="441" r:id="rId26"/>
    <p:sldId id="482" r:id="rId27"/>
    <p:sldId id="435" r:id="rId28"/>
    <p:sldId id="4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0FF60C-131B-4DF7-C4E1-522DF954AF90}" name="Handler, Sage" initials="SH" userId="S::sage.handler@peelregion.ca::4ccee49e-dbec-4462-9b2e-6b004ed9d5ba" providerId="AD"/>
  <p188:author id="{0B75D98D-E9C1-49D3-E0EF-8F730B1D39CB}" name="Lane, Laura" initials="LL" userId="S::laura.lane@peelregion.ca::7f561d16-2799-4b43-86d9-d17d1411ef9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B9C"/>
    <a:srgbClr val="0066B3"/>
    <a:srgbClr val="395C1C"/>
    <a:srgbClr val="3C95E8"/>
    <a:srgbClr val="7C75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72B03F-54FE-83A8-BDC6-6B88EFFE9EAF}" v="10" dt="2026-01-05T18:38:34.8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41" autoAdjust="0"/>
    <p:restoredTop sz="78058" autoAdjust="0"/>
  </p:normalViewPr>
  <p:slideViewPr>
    <p:cSldViewPr snapToGrid="0">
      <p:cViewPr varScale="1">
        <p:scale>
          <a:sx n="58" d="100"/>
          <a:sy n="58" d="100"/>
        </p:scale>
        <p:origin x="196" y="56"/>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rdacre, Taylor" userId="S::taylor.hardacre@peelregion.ca::b64eda7e-6ac3-4256-8cfe-e9ed871b0277" providerId="AD" clId="Web-{1872B03F-54FE-83A8-BDC6-6B88EFFE9EAF}"/>
    <pc:docChg chg="modSld">
      <pc:chgData name="Hardacre, Taylor" userId="S::taylor.hardacre@peelregion.ca::b64eda7e-6ac3-4256-8cfe-e9ed871b0277" providerId="AD" clId="Web-{1872B03F-54FE-83A8-BDC6-6B88EFFE9EAF}" dt="2026-01-05T18:38:33.362" v="3" actId="20577"/>
      <pc:docMkLst>
        <pc:docMk/>
      </pc:docMkLst>
      <pc:sldChg chg="modSp">
        <pc:chgData name="Hardacre, Taylor" userId="S::taylor.hardacre@peelregion.ca::b64eda7e-6ac3-4256-8cfe-e9ed871b0277" providerId="AD" clId="Web-{1872B03F-54FE-83A8-BDC6-6B88EFFE9EAF}" dt="2026-01-05T18:38:33.362" v="3" actId="20577"/>
        <pc:sldMkLst>
          <pc:docMk/>
          <pc:sldMk cId="1297061448" sldId="478"/>
        </pc:sldMkLst>
        <pc:spChg chg="mod">
          <ac:chgData name="Hardacre, Taylor" userId="S::taylor.hardacre@peelregion.ca::b64eda7e-6ac3-4256-8cfe-e9ed871b0277" providerId="AD" clId="Web-{1872B03F-54FE-83A8-BDC6-6B88EFFE9EAF}" dt="2026-01-05T18:38:33.362" v="3" actId="20577"/>
          <ac:spMkLst>
            <pc:docMk/>
            <pc:sldMk cId="1297061448" sldId="478"/>
            <ac:spMk id="5" creationId="{9F2B2005-526A-0EF4-A55F-C77F9C4D4593}"/>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5" Type="http://schemas.openxmlformats.org/officeDocument/2006/relationships/image" Target="../media/image30.svg"/><Relationship Id="rId4" Type="http://schemas.openxmlformats.org/officeDocument/2006/relationships/image" Target="../media/image2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5" Type="http://schemas.openxmlformats.org/officeDocument/2006/relationships/image" Target="../media/image30.svg"/><Relationship Id="rId4"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6F137E-8002-4639-B95E-2A802FEE84A9}" type="doc">
      <dgm:prSet loTypeId="urn:microsoft.com/office/officeart/2008/layout/LinedList" loCatId="list" qsTypeId="urn:microsoft.com/office/officeart/2005/8/quickstyle/simple2" qsCatId="simple" csTypeId="urn:microsoft.com/office/officeart/2005/8/colors/accent4_4" csCatId="accent4" phldr="1"/>
      <dgm:spPr/>
      <dgm:t>
        <a:bodyPr/>
        <a:lstStyle/>
        <a:p>
          <a:endParaRPr lang="en-US"/>
        </a:p>
      </dgm:t>
    </dgm:pt>
    <dgm:pt modelId="{DF777A6A-F8E9-4AA6-9108-FA6FAC0BC00A}">
      <dgm:prSet/>
      <dgm:spPr/>
      <dgm:t>
        <a:bodyPr/>
        <a:lstStyle/>
        <a:p>
          <a:r>
            <a:rPr lang="en-US" dirty="0">
              <a:solidFill>
                <a:schemeClr val="bg1"/>
              </a:solidFill>
              <a:latin typeface="+mn-lt"/>
            </a:rPr>
            <a:t>01 | Parts of a Bicycle</a:t>
          </a:r>
        </a:p>
      </dgm:t>
    </dgm:pt>
    <dgm:pt modelId="{836737D4-93CC-42BA-834E-B7AF2C9DD191}" type="parTrans" cxnId="{3FF88671-BA50-4225-AADF-E9AD3647EC12}">
      <dgm:prSet/>
      <dgm:spPr/>
      <dgm:t>
        <a:bodyPr/>
        <a:lstStyle/>
        <a:p>
          <a:endParaRPr lang="en-US">
            <a:solidFill>
              <a:schemeClr val="bg1"/>
            </a:solidFill>
            <a:latin typeface="+mn-lt"/>
          </a:endParaRPr>
        </a:p>
      </dgm:t>
    </dgm:pt>
    <dgm:pt modelId="{4AC0CB14-4A1A-4CA2-A44A-FF5785C9EEFE}" type="sibTrans" cxnId="{3FF88671-BA50-4225-AADF-E9AD3647EC12}">
      <dgm:prSet/>
      <dgm:spPr/>
      <dgm:t>
        <a:bodyPr/>
        <a:lstStyle/>
        <a:p>
          <a:endParaRPr lang="en-US">
            <a:solidFill>
              <a:schemeClr val="bg1"/>
            </a:solidFill>
            <a:latin typeface="+mn-lt"/>
          </a:endParaRPr>
        </a:p>
      </dgm:t>
    </dgm:pt>
    <dgm:pt modelId="{75B30209-C8DE-4F57-9857-15680C21F3E6}">
      <dgm:prSet/>
      <dgm:spPr/>
      <dgm:t>
        <a:bodyPr/>
        <a:lstStyle/>
        <a:p>
          <a:r>
            <a:rPr lang="en-US" dirty="0">
              <a:solidFill>
                <a:schemeClr val="bg1"/>
              </a:solidFill>
              <a:latin typeface="+mn-lt"/>
            </a:rPr>
            <a:t>02 | The Right Gear</a:t>
          </a:r>
        </a:p>
      </dgm:t>
    </dgm:pt>
    <dgm:pt modelId="{4009741D-E270-46D1-8F16-453F7FF422B6}" type="parTrans" cxnId="{1AF4767D-53CE-4D65-A8E1-1CD2209BA980}">
      <dgm:prSet/>
      <dgm:spPr/>
      <dgm:t>
        <a:bodyPr/>
        <a:lstStyle/>
        <a:p>
          <a:endParaRPr lang="en-US">
            <a:solidFill>
              <a:schemeClr val="bg1"/>
            </a:solidFill>
            <a:latin typeface="+mn-lt"/>
          </a:endParaRPr>
        </a:p>
      </dgm:t>
    </dgm:pt>
    <dgm:pt modelId="{409189F6-C74C-4765-8203-27A2CDAF7F8C}" type="sibTrans" cxnId="{1AF4767D-53CE-4D65-A8E1-1CD2209BA980}">
      <dgm:prSet/>
      <dgm:spPr/>
      <dgm:t>
        <a:bodyPr/>
        <a:lstStyle/>
        <a:p>
          <a:endParaRPr lang="en-US">
            <a:solidFill>
              <a:schemeClr val="bg1"/>
            </a:solidFill>
            <a:latin typeface="+mn-lt"/>
          </a:endParaRPr>
        </a:p>
      </dgm:t>
    </dgm:pt>
    <dgm:pt modelId="{D93920EA-F1C5-4D09-814A-7958166861BB}">
      <dgm:prSet/>
      <dgm:spPr/>
      <dgm:t>
        <a:bodyPr/>
        <a:lstStyle/>
        <a:p>
          <a:r>
            <a:rPr lang="en-US" dirty="0">
              <a:solidFill>
                <a:schemeClr val="bg1"/>
              </a:solidFill>
              <a:latin typeface="+mn-lt"/>
            </a:rPr>
            <a:t>03 | Hand Signals</a:t>
          </a:r>
        </a:p>
      </dgm:t>
    </dgm:pt>
    <dgm:pt modelId="{5DD313E5-E1D0-49D7-8AD1-40320A910BD9}" type="parTrans" cxnId="{A78F59EA-D727-414E-B3FA-467C320F2016}">
      <dgm:prSet/>
      <dgm:spPr/>
      <dgm:t>
        <a:bodyPr/>
        <a:lstStyle/>
        <a:p>
          <a:endParaRPr lang="en-US">
            <a:solidFill>
              <a:schemeClr val="bg1"/>
            </a:solidFill>
            <a:latin typeface="+mn-lt"/>
          </a:endParaRPr>
        </a:p>
      </dgm:t>
    </dgm:pt>
    <dgm:pt modelId="{48BC6301-B475-4D77-89FA-D4646C85EDAD}" type="sibTrans" cxnId="{A78F59EA-D727-414E-B3FA-467C320F2016}">
      <dgm:prSet/>
      <dgm:spPr/>
      <dgm:t>
        <a:bodyPr/>
        <a:lstStyle/>
        <a:p>
          <a:endParaRPr lang="en-US">
            <a:solidFill>
              <a:schemeClr val="bg1"/>
            </a:solidFill>
            <a:latin typeface="+mn-lt"/>
          </a:endParaRPr>
        </a:p>
      </dgm:t>
    </dgm:pt>
    <dgm:pt modelId="{C8A9CFD6-E6EC-41D0-9427-D8CEDD0D5C39}">
      <dgm:prSet/>
      <dgm:spPr/>
      <dgm:t>
        <a:bodyPr/>
        <a:lstStyle/>
        <a:p>
          <a:r>
            <a:rPr lang="en-US" dirty="0">
              <a:solidFill>
                <a:schemeClr val="bg1"/>
              </a:solidFill>
              <a:latin typeface="+mn-lt"/>
            </a:rPr>
            <a:t>04 | Where to Ride</a:t>
          </a:r>
        </a:p>
      </dgm:t>
    </dgm:pt>
    <dgm:pt modelId="{81453979-C71C-4ED0-B052-166305490B71}" type="parTrans" cxnId="{6CFAFE0B-76AB-4818-8C85-BFC116D295E9}">
      <dgm:prSet/>
      <dgm:spPr/>
      <dgm:t>
        <a:bodyPr/>
        <a:lstStyle/>
        <a:p>
          <a:endParaRPr lang="en-US">
            <a:solidFill>
              <a:schemeClr val="bg1"/>
            </a:solidFill>
            <a:latin typeface="+mn-lt"/>
          </a:endParaRPr>
        </a:p>
      </dgm:t>
    </dgm:pt>
    <dgm:pt modelId="{43949432-C8F7-46D1-A0A4-E9B2CCE650A3}" type="sibTrans" cxnId="{6CFAFE0B-76AB-4818-8C85-BFC116D295E9}">
      <dgm:prSet/>
      <dgm:spPr/>
      <dgm:t>
        <a:bodyPr/>
        <a:lstStyle/>
        <a:p>
          <a:endParaRPr lang="en-US">
            <a:solidFill>
              <a:schemeClr val="bg1"/>
            </a:solidFill>
            <a:latin typeface="+mn-lt"/>
          </a:endParaRPr>
        </a:p>
      </dgm:t>
    </dgm:pt>
    <dgm:pt modelId="{005E57FD-46BA-4186-88C0-39B89679E4AB}">
      <dgm:prSet/>
      <dgm:spPr/>
      <dgm:t>
        <a:bodyPr/>
        <a:lstStyle/>
        <a:p>
          <a:r>
            <a:rPr lang="en-US" dirty="0">
              <a:solidFill>
                <a:schemeClr val="bg1"/>
              </a:solidFill>
              <a:latin typeface="+mn-lt"/>
            </a:rPr>
            <a:t>05 | Bonus Tips</a:t>
          </a:r>
        </a:p>
      </dgm:t>
    </dgm:pt>
    <dgm:pt modelId="{FFA40A66-6A9F-43C6-AD90-F27933EC4516}" type="parTrans" cxnId="{03D6811F-78CA-4550-AE09-2B035B094916}">
      <dgm:prSet/>
      <dgm:spPr/>
      <dgm:t>
        <a:bodyPr/>
        <a:lstStyle/>
        <a:p>
          <a:endParaRPr lang="en-US">
            <a:solidFill>
              <a:schemeClr val="bg1"/>
            </a:solidFill>
            <a:latin typeface="+mn-lt"/>
          </a:endParaRPr>
        </a:p>
      </dgm:t>
    </dgm:pt>
    <dgm:pt modelId="{B75F886B-8A33-492F-970B-C74551EA1C5D}" type="sibTrans" cxnId="{03D6811F-78CA-4550-AE09-2B035B094916}">
      <dgm:prSet/>
      <dgm:spPr/>
      <dgm:t>
        <a:bodyPr/>
        <a:lstStyle/>
        <a:p>
          <a:endParaRPr lang="en-US">
            <a:solidFill>
              <a:schemeClr val="bg1"/>
            </a:solidFill>
            <a:latin typeface="+mn-lt"/>
          </a:endParaRPr>
        </a:p>
      </dgm:t>
    </dgm:pt>
    <dgm:pt modelId="{9C18B331-4F6E-428F-B5B5-7E2AC368ACA8}" type="pres">
      <dgm:prSet presAssocID="{CF6F137E-8002-4639-B95E-2A802FEE84A9}" presName="vert0" presStyleCnt="0">
        <dgm:presLayoutVars>
          <dgm:dir/>
          <dgm:animOne val="branch"/>
          <dgm:animLvl val="lvl"/>
        </dgm:presLayoutVars>
      </dgm:prSet>
      <dgm:spPr/>
    </dgm:pt>
    <dgm:pt modelId="{49C5A04C-98FB-435B-8591-3D875C1DD2E8}" type="pres">
      <dgm:prSet presAssocID="{DF777A6A-F8E9-4AA6-9108-FA6FAC0BC00A}" presName="thickLine" presStyleLbl="alignNode1" presStyleIdx="0" presStyleCnt="5"/>
      <dgm:spPr/>
    </dgm:pt>
    <dgm:pt modelId="{72367C34-8A68-4A74-B1A3-14B33A4A7E76}" type="pres">
      <dgm:prSet presAssocID="{DF777A6A-F8E9-4AA6-9108-FA6FAC0BC00A}" presName="horz1" presStyleCnt="0"/>
      <dgm:spPr/>
    </dgm:pt>
    <dgm:pt modelId="{87E2F321-7EC8-4856-A476-D311876C2A88}" type="pres">
      <dgm:prSet presAssocID="{DF777A6A-F8E9-4AA6-9108-FA6FAC0BC00A}" presName="tx1" presStyleLbl="revTx" presStyleIdx="0" presStyleCnt="5"/>
      <dgm:spPr/>
    </dgm:pt>
    <dgm:pt modelId="{BEDD3017-FAAD-4552-B21F-93D563452BB5}" type="pres">
      <dgm:prSet presAssocID="{DF777A6A-F8E9-4AA6-9108-FA6FAC0BC00A}" presName="vert1" presStyleCnt="0"/>
      <dgm:spPr/>
    </dgm:pt>
    <dgm:pt modelId="{6D4AD030-643C-4994-97DF-AD3DC864CC27}" type="pres">
      <dgm:prSet presAssocID="{75B30209-C8DE-4F57-9857-15680C21F3E6}" presName="thickLine" presStyleLbl="alignNode1" presStyleIdx="1" presStyleCnt="5"/>
      <dgm:spPr/>
    </dgm:pt>
    <dgm:pt modelId="{D0FF0B0E-5BF8-4D34-8C4A-F290087B61D1}" type="pres">
      <dgm:prSet presAssocID="{75B30209-C8DE-4F57-9857-15680C21F3E6}" presName="horz1" presStyleCnt="0"/>
      <dgm:spPr/>
    </dgm:pt>
    <dgm:pt modelId="{7B9901FF-9FFE-4E37-B931-AB5389890EFE}" type="pres">
      <dgm:prSet presAssocID="{75B30209-C8DE-4F57-9857-15680C21F3E6}" presName="tx1" presStyleLbl="revTx" presStyleIdx="1" presStyleCnt="5"/>
      <dgm:spPr/>
    </dgm:pt>
    <dgm:pt modelId="{657C0AB6-9A94-4203-8850-D6B1C9E7CB73}" type="pres">
      <dgm:prSet presAssocID="{75B30209-C8DE-4F57-9857-15680C21F3E6}" presName="vert1" presStyleCnt="0"/>
      <dgm:spPr/>
    </dgm:pt>
    <dgm:pt modelId="{8315EB42-69A6-40D3-AFED-C7C4AAC00299}" type="pres">
      <dgm:prSet presAssocID="{D93920EA-F1C5-4D09-814A-7958166861BB}" presName="thickLine" presStyleLbl="alignNode1" presStyleIdx="2" presStyleCnt="5"/>
      <dgm:spPr/>
    </dgm:pt>
    <dgm:pt modelId="{23112372-757E-40BB-ADDF-C6EFCAD94FEB}" type="pres">
      <dgm:prSet presAssocID="{D93920EA-F1C5-4D09-814A-7958166861BB}" presName="horz1" presStyleCnt="0"/>
      <dgm:spPr/>
    </dgm:pt>
    <dgm:pt modelId="{EEEAE712-F7EA-4A0A-B818-35455EAE1680}" type="pres">
      <dgm:prSet presAssocID="{D93920EA-F1C5-4D09-814A-7958166861BB}" presName="tx1" presStyleLbl="revTx" presStyleIdx="2" presStyleCnt="5"/>
      <dgm:spPr/>
    </dgm:pt>
    <dgm:pt modelId="{9C294028-55ED-40BD-A9D4-F912F1A72649}" type="pres">
      <dgm:prSet presAssocID="{D93920EA-F1C5-4D09-814A-7958166861BB}" presName="vert1" presStyleCnt="0"/>
      <dgm:spPr/>
    </dgm:pt>
    <dgm:pt modelId="{57B86C4D-3CD5-4D26-8669-1622AB44F212}" type="pres">
      <dgm:prSet presAssocID="{C8A9CFD6-E6EC-41D0-9427-D8CEDD0D5C39}" presName="thickLine" presStyleLbl="alignNode1" presStyleIdx="3" presStyleCnt="5"/>
      <dgm:spPr/>
    </dgm:pt>
    <dgm:pt modelId="{5E221184-91F7-44FB-AD98-02F8691C0873}" type="pres">
      <dgm:prSet presAssocID="{C8A9CFD6-E6EC-41D0-9427-D8CEDD0D5C39}" presName="horz1" presStyleCnt="0"/>
      <dgm:spPr/>
    </dgm:pt>
    <dgm:pt modelId="{B71B1DE6-A332-4EB6-B7EE-9FB362B5E474}" type="pres">
      <dgm:prSet presAssocID="{C8A9CFD6-E6EC-41D0-9427-D8CEDD0D5C39}" presName="tx1" presStyleLbl="revTx" presStyleIdx="3" presStyleCnt="5"/>
      <dgm:spPr/>
    </dgm:pt>
    <dgm:pt modelId="{15623E15-AE55-4E71-BB11-2F28D9137C13}" type="pres">
      <dgm:prSet presAssocID="{C8A9CFD6-E6EC-41D0-9427-D8CEDD0D5C39}" presName="vert1" presStyleCnt="0"/>
      <dgm:spPr/>
    </dgm:pt>
    <dgm:pt modelId="{3974E690-105F-4446-A598-1FD82CEF091D}" type="pres">
      <dgm:prSet presAssocID="{005E57FD-46BA-4186-88C0-39B89679E4AB}" presName="thickLine" presStyleLbl="alignNode1" presStyleIdx="4" presStyleCnt="5"/>
      <dgm:spPr/>
    </dgm:pt>
    <dgm:pt modelId="{B2D381A7-326A-410C-9750-912426B7BA6A}" type="pres">
      <dgm:prSet presAssocID="{005E57FD-46BA-4186-88C0-39B89679E4AB}" presName="horz1" presStyleCnt="0"/>
      <dgm:spPr/>
    </dgm:pt>
    <dgm:pt modelId="{EBD73428-FB98-4627-B566-0FBFD327FBD2}" type="pres">
      <dgm:prSet presAssocID="{005E57FD-46BA-4186-88C0-39B89679E4AB}" presName="tx1" presStyleLbl="revTx" presStyleIdx="4" presStyleCnt="5"/>
      <dgm:spPr/>
    </dgm:pt>
    <dgm:pt modelId="{0B9C1740-CB97-4B12-A00F-BF97B351BF7B}" type="pres">
      <dgm:prSet presAssocID="{005E57FD-46BA-4186-88C0-39B89679E4AB}" presName="vert1" presStyleCnt="0"/>
      <dgm:spPr/>
    </dgm:pt>
  </dgm:ptLst>
  <dgm:cxnLst>
    <dgm:cxn modelId="{6CFAFE0B-76AB-4818-8C85-BFC116D295E9}" srcId="{CF6F137E-8002-4639-B95E-2A802FEE84A9}" destId="{C8A9CFD6-E6EC-41D0-9427-D8CEDD0D5C39}" srcOrd="3" destOrd="0" parTransId="{81453979-C71C-4ED0-B052-166305490B71}" sibTransId="{43949432-C8F7-46D1-A0A4-E9B2CCE650A3}"/>
    <dgm:cxn modelId="{B670D31B-09DC-46B0-A644-6876E98C8B47}" type="presOf" srcId="{75B30209-C8DE-4F57-9857-15680C21F3E6}" destId="{7B9901FF-9FFE-4E37-B931-AB5389890EFE}" srcOrd="0" destOrd="0" presId="urn:microsoft.com/office/officeart/2008/layout/LinedList"/>
    <dgm:cxn modelId="{0219021F-C4A5-4C66-BE9C-4533B5C29D21}" type="presOf" srcId="{C8A9CFD6-E6EC-41D0-9427-D8CEDD0D5C39}" destId="{B71B1DE6-A332-4EB6-B7EE-9FB362B5E474}" srcOrd="0" destOrd="0" presId="urn:microsoft.com/office/officeart/2008/layout/LinedList"/>
    <dgm:cxn modelId="{03D6811F-78CA-4550-AE09-2B035B094916}" srcId="{CF6F137E-8002-4639-B95E-2A802FEE84A9}" destId="{005E57FD-46BA-4186-88C0-39B89679E4AB}" srcOrd="4" destOrd="0" parTransId="{FFA40A66-6A9F-43C6-AD90-F27933EC4516}" sibTransId="{B75F886B-8A33-492F-970B-C74551EA1C5D}"/>
    <dgm:cxn modelId="{B3290D3D-116E-4C62-A4E1-749FA9D25060}" type="presOf" srcId="{DF777A6A-F8E9-4AA6-9108-FA6FAC0BC00A}" destId="{87E2F321-7EC8-4856-A476-D311876C2A88}" srcOrd="0" destOrd="0" presId="urn:microsoft.com/office/officeart/2008/layout/LinedList"/>
    <dgm:cxn modelId="{EFF53F4B-8A77-4C79-8AD6-1C69C79E5F7B}" type="presOf" srcId="{D93920EA-F1C5-4D09-814A-7958166861BB}" destId="{EEEAE712-F7EA-4A0A-B818-35455EAE1680}" srcOrd="0" destOrd="0" presId="urn:microsoft.com/office/officeart/2008/layout/LinedList"/>
    <dgm:cxn modelId="{3FF88671-BA50-4225-AADF-E9AD3647EC12}" srcId="{CF6F137E-8002-4639-B95E-2A802FEE84A9}" destId="{DF777A6A-F8E9-4AA6-9108-FA6FAC0BC00A}" srcOrd="0" destOrd="0" parTransId="{836737D4-93CC-42BA-834E-B7AF2C9DD191}" sibTransId="{4AC0CB14-4A1A-4CA2-A44A-FF5785C9EEFE}"/>
    <dgm:cxn modelId="{1AF4767D-53CE-4D65-A8E1-1CD2209BA980}" srcId="{CF6F137E-8002-4639-B95E-2A802FEE84A9}" destId="{75B30209-C8DE-4F57-9857-15680C21F3E6}" srcOrd="1" destOrd="0" parTransId="{4009741D-E270-46D1-8F16-453F7FF422B6}" sibTransId="{409189F6-C74C-4765-8203-27A2CDAF7F8C}"/>
    <dgm:cxn modelId="{CFD7FEAA-F141-4BA3-AA18-976E73383880}" type="presOf" srcId="{005E57FD-46BA-4186-88C0-39B89679E4AB}" destId="{EBD73428-FB98-4627-B566-0FBFD327FBD2}" srcOrd="0" destOrd="0" presId="urn:microsoft.com/office/officeart/2008/layout/LinedList"/>
    <dgm:cxn modelId="{A5A12AE1-8FED-45F4-8F89-EE89561A6937}" type="presOf" srcId="{CF6F137E-8002-4639-B95E-2A802FEE84A9}" destId="{9C18B331-4F6E-428F-B5B5-7E2AC368ACA8}" srcOrd="0" destOrd="0" presId="urn:microsoft.com/office/officeart/2008/layout/LinedList"/>
    <dgm:cxn modelId="{A78F59EA-D727-414E-B3FA-467C320F2016}" srcId="{CF6F137E-8002-4639-B95E-2A802FEE84A9}" destId="{D93920EA-F1C5-4D09-814A-7958166861BB}" srcOrd="2" destOrd="0" parTransId="{5DD313E5-E1D0-49D7-8AD1-40320A910BD9}" sibTransId="{48BC6301-B475-4D77-89FA-D4646C85EDAD}"/>
    <dgm:cxn modelId="{3D4D2793-0E82-49FC-99DC-70508D31EA15}" type="presParOf" srcId="{9C18B331-4F6E-428F-B5B5-7E2AC368ACA8}" destId="{49C5A04C-98FB-435B-8591-3D875C1DD2E8}" srcOrd="0" destOrd="0" presId="urn:microsoft.com/office/officeart/2008/layout/LinedList"/>
    <dgm:cxn modelId="{13635D72-A9E4-4CA1-9273-C8C30D2AE87C}" type="presParOf" srcId="{9C18B331-4F6E-428F-B5B5-7E2AC368ACA8}" destId="{72367C34-8A68-4A74-B1A3-14B33A4A7E76}" srcOrd="1" destOrd="0" presId="urn:microsoft.com/office/officeart/2008/layout/LinedList"/>
    <dgm:cxn modelId="{B92DA3D2-451B-4106-A3CB-152597C9A244}" type="presParOf" srcId="{72367C34-8A68-4A74-B1A3-14B33A4A7E76}" destId="{87E2F321-7EC8-4856-A476-D311876C2A88}" srcOrd="0" destOrd="0" presId="urn:microsoft.com/office/officeart/2008/layout/LinedList"/>
    <dgm:cxn modelId="{976962D4-7649-46DB-A7E2-9E750FD85885}" type="presParOf" srcId="{72367C34-8A68-4A74-B1A3-14B33A4A7E76}" destId="{BEDD3017-FAAD-4552-B21F-93D563452BB5}" srcOrd="1" destOrd="0" presId="urn:microsoft.com/office/officeart/2008/layout/LinedList"/>
    <dgm:cxn modelId="{668A9933-C969-4FC0-90AD-EA5E8E72A2BA}" type="presParOf" srcId="{9C18B331-4F6E-428F-B5B5-7E2AC368ACA8}" destId="{6D4AD030-643C-4994-97DF-AD3DC864CC27}" srcOrd="2" destOrd="0" presId="urn:microsoft.com/office/officeart/2008/layout/LinedList"/>
    <dgm:cxn modelId="{4C8945B4-AEC9-461F-8CB3-C2F0269A5D34}" type="presParOf" srcId="{9C18B331-4F6E-428F-B5B5-7E2AC368ACA8}" destId="{D0FF0B0E-5BF8-4D34-8C4A-F290087B61D1}" srcOrd="3" destOrd="0" presId="urn:microsoft.com/office/officeart/2008/layout/LinedList"/>
    <dgm:cxn modelId="{1164EFC9-44EA-4892-A6F1-E2BBEEB8B5A8}" type="presParOf" srcId="{D0FF0B0E-5BF8-4D34-8C4A-F290087B61D1}" destId="{7B9901FF-9FFE-4E37-B931-AB5389890EFE}" srcOrd="0" destOrd="0" presId="urn:microsoft.com/office/officeart/2008/layout/LinedList"/>
    <dgm:cxn modelId="{B8048BF4-827F-447B-A248-167DFDC0740D}" type="presParOf" srcId="{D0FF0B0E-5BF8-4D34-8C4A-F290087B61D1}" destId="{657C0AB6-9A94-4203-8850-D6B1C9E7CB73}" srcOrd="1" destOrd="0" presId="urn:microsoft.com/office/officeart/2008/layout/LinedList"/>
    <dgm:cxn modelId="{F2BA20B8-39D0-4F40-9A6D-ED549BA33EE0}" type="presParOf" srcId="{9C18B331-4F6E-428F-B5B5-7E2AC368ACA8}" destId="{8315EB42-69A6-40D3-AFED-C7C4AAC00299}" srcOrd="4" destOrd="0" presId="urn:microsoft.com/office/officeart/2008/layout/LinedList"/>
    <dgm:cxn modelId="{9CE93065-3D30-4FB8-AE69-B625884BAB20}" type="presParOf" srcId="{9C18B331-4F6E-428F-B5B5-7E2AC368ACA8}" destId="{23112372-757E-40BB-ADDF-C6EFCAD94FEB}" srcOrd="5" destOrd="0" presId="urn:microsoft.com/office/officeart/2008/layout/LinedList"/>
    <dgm:cxn modelId="{71B98AEB-8962-4A62-9AFE-A48C09346DB0}" type="presParOf" srcId="{23112372-757E-40BB-ADDF-C6EFCAD94FEB}" destId="{EEEAE712-F7EA-4A0A-B818-35455EAE1680}" srcOrd="0" destOrd="0" presId="urn:microsoft.com/office/officeart/2008/layout/LinedList"/>
    <dgm:cxn modelId="{5F58C6DB-8F53-4446-BC29-3471CFE75235}" type="presParOf" srcId="{23112372-757E-40BB-ADDF-C6EFCAD94FEB}" destId="{9C294028-55ED-40BD-A9D4-F912F1A72649}" srcOrd="1" destOrd="0" presId="urn:microsoft.com/office/officeart/2008/layout/LinedList"/>
    <dgm:cxn modelId="{F9094067-27F2-4D46-881D-2F5A19705B42}" type="presParOf" srcId="{9C18B331-4F6E-428F-B5B5-7E2AC368ACA8}" destId="{57B86C4D-3CD5-4D26-8669-1622AB44F212}" srcOrd="6" destOrd="0" presId="urn:microsoft.com/office/officeart/2008/layout/LinedList"/>
    <dgm:cxn modelId="{BE5430E3-1AB9-4979-A9F9-1220AD00FCB5}" type="presParOf" srcId="{9C18B331-4F6E-428F-B5B5-7E2AC368ACA8}" destId="{5E221184-91F7-44FB-AD98-02F8691C0873}" srcOrd="7" destOrd="0" presId="urn:microsoft.com/office/officeart/2008/layout/LinedList"/>
    <dgm:cxn modelId="{55D93149-2421-41D2-B863-14A4F8251161}" type="presParOf" srcId="{5E221184-91F7-44FB-AD98-02F8691C0873}" destId="{B71B1DE6-A332-4EB6-B7EE-9FB362B5E474}" srcOrd="0" destOrd="0" presId="urn:microsoft.com/office/officeart/2008/layout/LinedList"/>
    <dgm:cxn modelId="{E1F85596-3EE6-4A1C-8464-B14AA0AB6CA6}" type="presParOf" srcId="{5E221184-91F7-44FB-AD98-02F8691C0873}" destId="{15623E15-AE55-4E71-BB11-2F28D9137C13}" srcOrd="1" destOrd="0" presId="urn:microsoft.com/office/officeart/2008/layout/LinedList"/>
    <dgm:cxn modelId="{C23C1F5E-CF7A-4366-9EB8-BA49188D1D39}" type="presParOf" srcId="{9C18B331-4F6E-428F-B5B5-7E2AC368ACA8}" destId="{3974E690-105F-4446-A598-1FD82CEF091D}" srcOrd="8" destOrd="0" presId="urn:microsoft.com/office/officeart/2008/layout/LinedList"/>
    <dgm:cxn modelId="{E1C28741-858E-4025-9480-D8C0A6ACC83E}" type="presParOf" srcId="{9C18B331-4F6E-428F-B5B5-7E2AC368ACA8}" destId="{B2D381A7-326A-410C-9750-912426B7BA6A}" srcOrd="9" destOrd="0" presId="urn:microsoft.com/office/officeart/2008/layout/LinedList"/>
    <dgm:cxn modelId="{260C7036-6BD4-4182-AEDD-872F869AE65C}" type="presParOf" srcId="{B2D381A7-326A-410C-9750-912426B7BA6A}" destId="{EBD73428-FB98-4627-B566-0FBFD327FBD2}" srcOrd="0" destOrd="0" presId="urn:microsoft.com/office/officeart/2008/layout/LinedList"/>
    <dgm:cxn modelId="{73F501A4-F1B2-4ED7-8930-2E6C23CCCD55}" type="presParOf" srcId="{B2D381A7-326A-410C-9750-912426B7BA6A}" destId="{0B9C1740-CB97-4B12-A00F-BF97B351BF7B}"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D54B8-CF0E-4158-BE22-FD93FA92A8E7}" type="doc">
      <dgm:prSet loTypeId="urn:microsoft.com/office/officeart/2018/2/layout/IconLabelList" loCatId="icon" qsTypeId="urn:microsoft.com/office/officeart/2005/8/quickstyle/simple4" qsCatId="simple" csTypeId="urn:microsoft.com/office/officeart/2005/8/colors/accent0_1" csCatId="mainScheme" phldr="1"/>
      <dgm:spPr/>
      <dgm:t>
        <a:bodyPr/>
        <a:lstStyle/>
        <a:p>
          <a:endParaRPr lang="en-US"/>
        </a:p>
      </dgm:t>
    </dgm:pt>
    <dgm:pt modelId="{70E7F3DD-D743-40B9-9388-CFCEDC40EA91}">
      <dgm:prSet custT="1"/>
      <dgm:spPr/>
      <dgm:t>
        <a:bodyPr/>
        <a:lstStyle/>
        <a:p>
          <a:pPr>
            <a:lnSpc>
              <a:spcPct val="100000"/>
            </a:lnSpc>
          </a:pPr>
          <a:r>
            <a:rPr lang="en-US" sz="2400" b="1" dirty="0">
              <a:solidFill>
                <a:schemeClr val="bg1"/>
              </a:solidFill>
              <a:latin typeface="Avenir Next LT Pro" panose="020B0504020202020204" pitchFamily="34" charset="0"/>
            </a:rPr>
            <a:t>Biking is good for our bodies and gets our brains ready for learning</a:t>
          </a:r>
        </a:p>
      </dgm:t>
    </dgm:pt>
    <dgm:pt modelId="{425C7ADA-CD15-4A39-8C4A-115935C64554}" type="parTrans" cxnId="{9E73854C-62BA-446D-95C3-1F2E98F5370A}">
      <dgm:prSet/>
      <dgm:spPr/>
      <dgm:t>
        <a:bodyPr/>
        <a:lstStyle/>
        <a:p>
          <a:endParaRPr lang="en-US"/>
        </a:p>
      </dgm:t>
    </dgm:pt>
    <dgm:pt modelId="{42773058-6C3B-46EF-A923-56B68D54967A}" type="sibTrans" cxnId="{9E73854C-62BA-446D-95C3-1F2E98F5370A}">
      <dgm:prSet/>
      <dgm:spPr/>
      <dgm:t>
        <a:bodyPr/>
        <a:lstStyle/>
        <a:p>
          <a:endParaRPr lang="en-US"/>
        </a:p>
      </dgm:t>
    </dgm:pt>
    <dgm:pt modelId="{79DAB04A-DC80-4FEE-9B8C-171A20DD0FA5}">
      <dgm:prSet custT="1"/>
      <dgm:spPr/>
      <dgm:t>
        <a:bodyPr/>
        <a:lstStyle/>
        <a:p>
          <a:pPr>
            <a:lnSpc>
              <a:spcPct val="100000"/>
            </a:lnSpc>
          </a:pPr>
          <a:r>
            <a:rPr lang="en-US" sz="2400" b="1" dirty="0">
              <a:solidFill>
                <a:schemeClr val="bg1"/>
              </a:solidFill>
              <a:latin typeface="+mn-lt"/>
            </a:rPr>
            <a:t>Biking is good for the environment and makes the streets around our schools safer</a:t>
          </a:r>
          <a:endParaRPr lang="en-US" sz="2400" dirty="0">
            <a:solidFill>
              <a:schemeClr val="bg1"/>
            </a:solidFill>
            <a:latin typeface="+mn-lt"/>
          </a:endParaRPr>
        </a:p>
      </dgm:t>
    </dgm:pt>
    <dgm:pt modelId="{B609824A-E1FA-4C8A-8C3F-74E6D1F5E758}" type="parTrans" cxnId="{66DCACDB-EE69-49CE-9560-0BE4845A5416}">
      <dgm:prSet/>
      <dgm:spPr/>
      <dgm:t>
        <a:bodyPr/>
        <a:lstStyle/>
        <a:p>
          <a:endParaRPr lang="en-US"/>
        </a:p>
      </dgm:t>
    </dgm:pt>
    <dgm:pt modelId="{C196D243-078C-4EF1-86BC-C4A2F10F2783}" type="sibTrans" cxnId="{66DCACDB-EE69-49CE-9560-0BE4845A5416}">
      <dgm:prSet/>
      <dgm:spPr/>
      <dgm:t>
        <a:bodyPr/>
        <a:lstStyle/>
        <a:p>
          <a:endParaRPr lang="en-US"/>
        </a:p>
      </dgm:t>
    </dgm:pt>
    <dgm:pt modelId="{EB48BE90-6F63-4B46-A008-689A8727B074}" type="pres">
      <dgm:prSet presAssocID="{361D54B8-CF0E-4158-BE22-FD93FA92A8E7}" presName="root" presStyleCnt="0">
        <dgm:presLayoutVars>
          <dgm:dir/>
          <dgm:resizeHandles val="exact"/>
        </dgm:presLayoutVars>
      </dgm:prSet>
      <dgm:spPr/>
    </dgm:pt>
    <dgm:pt modelId="{8D897819-B315-4F71-BF00-FF1F1BC28097}" type="pres">
      <dgm:prSet presAssocID="{70E7F3DD-D743-40B9-9388-CFCEDC40EA91}" presName="compNode" presStyleCnt="0"/>
      <dgm:spPr/>
    </dgm:pt>
    <dgm:pt modelId="{51A56624-4805-4F18-991C-C1DD4E7B702E}" type="pres">
      <dgm:prSet presAssocID="{70E7F3DD-D743-40B9-9388-CFCEDC40EA9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C99B0F0F-03A9-48E8-BE8F-63AE2E65F472}" type="pres">
      <dgm:prSet presAssocID="{70E7F3DD-D743-40B9-9388-CFCEDC40EA91}" presName="spaceRect" presStyleCnt="0"/>
      <dgm:spPr/>
    </dgm:pt>
    <dgm:pt modelId="{9FE18066-FE97-4F13-ABF4-743C10111ABF}" type="pres">
      <dgm:prSet presAssocID="{70E7F3DD-D743-40B9-9388-CFCEDC40EA91}" presName="textRect" presStyleLbl="revTx" presStyleIdx="0" presStyleCnt="2">
        <dgm:presLayoutVars>
          <dgm:chMax val="1"/>
          <dgm:chPref val="1"/>
        </dgm:presLayoutVars>
      </dgm:prSet>
      <dgm:spPr/>
    </dgm:pt>
    <dgm:pt modelId="{1FEAD341-481D-492E-8E0E-398489A13037}" type="pres">
      <dgm:prSet presAssocID="{42773058-6C3B-46EF-A923-56B68D54967A}" presName="sibTrans" presStyleCnt="0"/>
      <dgm:spPr/>
    </dgm:pt>
    <dgm:pt modelId="{CB2FC5A8-E313-45BB-B684-6B9162D7C7CF}" type="pres">
      <dgm:prSet presAssocID="{79DAB04A-DC80-4FEE-9B8C-171A20DD0FA5}" presName="compNode" presStyleCnt="0"/>
      <dgm:spPr/>
    </dgm:pt>
    <dgm:pt modelId="{B3CFB81F-DEB9-4BA8-9E45-4924EF73689A}" type="pres">
      <dgm:prSet presAssocID="{79DAB04A-DC80-4FEE-9B8C-171A20DD0FA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pt>
    <dgm:pt modelId="{EBB34907-EED6-494A-B891-9664AE704DBB}" type="pres">
      <dgm:prSet presAssocID="{79DAB04A-DC80-4FEE-9B8C-171A20DD0FA5}" presName="spaceRect" presStyleCnt="0"/>
      <dgm:spPr/>
    </dgm:pt>
    <dgm:pt modelId="{64AFFCA7-4F77-446E-8B84-5D2257C7B943}" type="pres">
      <dgm:prSet presAssocID="{79DAB04A-DC80-4FEE-9B8C-171A20DD0FA5}" presName="textRect" presStyleLbl="revTx" presStyleIdx="1" presStyleCnt="2" custScaleX="116270" custLinFactNeighborX="-615" custLinFactNeighborY="-5593">
        <dgm:presLayoutVars>
          <dgm:chMax val="1"/>
          <dgm:chPref val="1"/>
        </dgm:presLayoutVars>
      </dgm:prSet>
      <dgm:spPr/>
    </dgm:pt>
  </dgm:ptLst>
  <dgm:cxnLst>
    <dgm:cxn modelId="{FCEA5F0F-3B45-4D96-A76C-F4B02DFA34C6}" type="presOf" srcId="{361D54B8-CF0E-4158-BE22-FD93FA92A8E7}" destId="{EB48BE90-6F63-4B46-A008-689A8727B074}" srcOrd="0" destOrd="0" presId="urn:microsoft.com/office/officeart/2018/2/layout/IconLabelList"/>
    <dgm:cxn modelId="{FC4B8324-5B96-421D-97AF-3787C684F21C}" type="presOf" srcId="{79DAB04A-DC80-4FEE-9B8C-171A20DD0FA5}" destId="{64AFFCA7-4F77-446E-8B84-5D2257C7B943}" srcOrd="0" destOrd="0" presId="urn:microsoft.com/office/officeart/2018/2/layout/IconLabelList"/>
    <dgm:cxn modelId="{FFA9304B-799E-4C29-BA47-41242E13F28D}" type="presOf" srcId="{70E7F3DD-D743-40B9-9388-CFCEDC40EA91}" destId="{9FE18066-FE97-4F13-ABF4-743C10111ABF}" srcOrd="0" destOrd="0" presId="urn:microsoft.com/office/officeart/2018/2/layout/IconLabelList"/>
    <dgm:cxn modelId="{9E73854C-62BA-446D-95C3-1F2E98F5370A}" srcId="{361D54B8-CF0E-4158-BE22-FD93FA92A8E7}" destId="{70E7F3DD-D743-40B9-9388-CFCEDC40EA91}" srcOrd="0" destOrd="0" parTransId="{425C7ADA-CD15-4A39-8C4A-115935C64554}" sibTransId="{42773058-6C3B-46EF-A923-56B68D54967A}"/>
    <dgm:cxn modelId="{66DCACDB-EE69-49CE-9560-0BE4845A5416}" srcId="{361D54B8-CF0E-4158-BE22-FD93FA92A8E7}" destId="{79DAB04A-DC80-4FEE-9B8C-171A20DD0FA5}" srcOrd="1" destOrd="0" parTransId="{B609824A-E1FA-4C8A-8C3F-74E6D1F5E758}" sibTransId="{C196D243-078C-4EF1-86BC-C4A2F10F2783}"/>
    <dgm:cxn modelId="{B453DC24-CB13-4F85-828B-D7EDABA93001}" type="presParOf" srcId="{EB48BE90-6F63-4B46-A008-689A8727B074}" destId="{8D897819-B315-4F71-BF00-FF1F1BC28097}" srcOrd="0" destOrd="0" presId="urn:microsoft.com/office/officeart/2018/2/layout/IconLabelList"/>
    <dgm:cxn modelId="{2718AD17-B179-4327-90C5-A2B3C75890BA}" type="presParOf" srcId="{8D897819-B315-4F71-BF00-FF1F1BC28097}" destId="{51A56624-4805-4F18-991C-C1DD4E7B702E}" srcOrd="0" destOrd="0" presId="urn:microsoft.com/office/officeart/2018/2/layout/IconLabelList"/>
    <dgm:cxn modelId="{35A7B430-2F18-4A11-8F4B-F0F4472BA37E}" type="presParOf" srcId="{8D897819-B315-4F71-BF00-FF1F1BC28097}" destId="{C99B0F0F-03A9-48E8-BE8F-63AE2E65F472}" srcOrd="1" destOrd="0" presId="urn:microsoft.com/office/officeart/2018/2/layout/IconLabelList"/>
    <dgm:cxn modelId="{241CCF1F-BD93-4D71-92BF-CD01BF9DA961}" type="presParOf" srcId="{8D897819-B315-4F71-BF00-FF1F1BC28097}" destId="{9FE18066-FE97-4F13-ABF4-743C10111ABF}" srcOrd="2" destOrd="0" presId="urn:microsoft.com/office/officeart/2018/2/layout/IconLabelList"/>
    <dgm:cxn modelId="{9D54221A-EAD4-48BE-88BA-A716A0C0CB11}" type="presParOf" srcId="{EB48BE90-6F63-4B46-A008-689A8727B074}" destId="{1FEAD341-481D-492E-8E0E-398489A13037}" srcOrd="1" destOrd="0" presId="urn:microsoft.com/office/officeart/2018/2/layout/IconLabelList"/>
    <dgm:cxn modelId="{AF52022D-3CD2-4322-BBE5-9EE8740A61C6}" type="presParOf" srcId="{EB48BE90-6F63-4B46-A008-689A8727B074}" destId="{CB2FC5A8-E313-45BB-B684-6B9162D7C7CF}" srcOrd="2" destOrd="0" presId="urn:microsoft.com/office/officeart/2018/2/layout/IconLabelList"/>
    <dgm:cxn modelId="{E4FA33F9-EAC0-462F-9ECE-8FEE7FCA5372}" type="presParOf" srcId="{CB2FC5A8-E313-45BB-B684-6B9162D7C7CF}" destId="{B3CFB81F-DEB9-4BA8-9E45-4924EF73689A}" srcOrd="0" destOrd="0" presId="urn:microsoft.com/office/officeart/2018/2/layout/IconLabelList"/>
    <dgm:cxn modelId="{561AE614-4D8E-4B7A-91BF-99E7F3B7F050}" type="presParOf" srcId="{CB2FC5A8-E313-45BB-B684-6B9162D7C7CF}" destId="{EBB34907-EED6-494A-B891-9664AE704DBB}" srcOrd="1" destOrd="0" presId="urn:microsoft.com/office/officeart/2018/2/layout/IconLabelList"/>
    <dgm:cxn modelId="{838A58C3-004D-4FAC-8345-ED10EDC1840F}" type="presParOf" srcId="{CB2FC5A8-E313-45BB-B684-6B9162D7C7CF}" destId="{64AFFCA7-4F77-446E-8B84-5D2257C7B94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E90391-5AAA-4730-81BA-8DA2405751E9}" type="doc">
      <dgm:prSet loTypeId="urn:microsoft.com/office/officeart/2018/2/layout/IconLabelList" loCatId="icon" qsTypeId="urn:microsoft.com/office/officeart/2005/8/quickstyle/simple1" qsCatId="simple" csTypeId="urn:microsoft.com/office/officeart/2005/8/colors/accent4_2" csCatId="accent4" phldr="1"/>
      <dgm:spPr/>
      <dgm:t>
        <a:bodyPr/>
        <a:lstStyle/>
        <a:p>
          <a:endParaRPr lang="en-US"/>
        </a:p>
      </dgm:t>
    </dgm:pt>
    <dgm:pt modelId="{7AD2706C-1A1E-437C-87D3-BF6148D36D31}">
      <dgm:prSet custT="1"/>
      <dgm:spPr/>
      <dgm:t>
        <a:bodyPr/>
        <a:lstStyle/>
        <a:p>
          <a:pPr>
            <a:lnSpc>
              <a:spcPct val="100000"/>
            </a:lnSpc>
          </a:pPr>
          <a:endParaRPr lang="en-US" sz="2000" dirty="0"/>
        </a:p>
      </dgm:t>
    </dgm:pt>
    <dgm:pt modelId="{E5EDEE82-B9BD-43B6-A2DC-98326F1B110B}" type="parTrans" cxnId="{29498666-B37D-4A8F-A8F4-BC0E49D3BC8E}">
      <dgm:prSet/>
      <dgm:spPr/>
      <dgm:t>
        <a:bodyPr/>
        <a:lstStyle/>
        <a:p>
          <a:endParaRPr lang="en-US"/>
        </a:p>
      </dgm:t>
    </dgm:pt>
    <dgm:pt modelId="{52A68FE5-793D-4490-822D-2DF01E34F5A1}" type="sibTrans" cxnId="{29498666-B37D-4A8F-A8F4-BC0E49D3BC8E}">
      <dgm:prSet/>
      <dgm:spPr/>
      <dgm:t>
        <a:bodyPr/>
        <a:lstStyle/>
        <a:p>
          <a:endParaRPr lang="en-US"/>
        </a:p>
      </dgm:t>
    </dgm:pt>
    <dgm:pt modelId="{39EA874A-E638-4126-B3CB-AFCF2ACB60CF}">
      <dgm:prSet custT="1"/>
      <dgm:spPr/>
      <dgm:t>
        <a:bodyPr/>
        <a:lstStyle/>
        <a:p>
          <a:pPr>
            <a:lnSpc>
              <a:spcPct val="100000"/>
            </a:lnSpc>
          </a:pPr>
          <a:endParaRPr lang="en-US" sz="2400" b="1" dirty="0">
            <a:latin typeface="Avenir LT Std"/>
          </a:endParaRPr>
        </a:p>
      </dgm:t>
    </dgm:pt>
    <dgm:pt modelId="{A89E7139-0C08-4583-BA58-01CD90291FA6}" type="parTrans" cxnId="{AB10FB40-5651-4F19-B5BB-25BF419D3E0E}">
      <dgm:prSet/>
      <dgm:spPr/>
      <dgm:t>
        <a:bodyPr/>
        <a:lstStyle/>
        <a:p>
          <a:endParaRPr lang="en-US"/>
        </a:p>
      </dgm:t>
    </dgm:pt>
    <dgm:pt modelId="{375BC5D3-153B-452F-91F4-0A6229B73042}" type="sibTrans" cxnId="{AB10FB40-5651-4F19-B5BB-25BF419D3E0E}">
      <dgm:prSet/>
      <dgm:spPr/>
      <dgm:t>
        <a:bodyPr/>
        <a:lstStyle/>
        <a:p>
          <a:endParaRPr lang="en-US"/>
        </a:p>
      </dgm:t>
    </dgm:pt>
    <dgm:pt modelId="{2B0CC696-E196-4E9C-9A5B-40366D76C3C7}">
      <dgm:prSet custT="1"/>
      <dgm:spPr/>
      <dgm:t>
        <a:bodyPr/>
        <a:lstStyle/>
        <a:p>
          <a:pPr>
            <a:lnSpc>
              <a:spcPct val="100000"/>
            </a:lnSpc>
          </a:pPr>
          <a:endParaRPr lang="en-US" sz="2400" dirty="0">
            <a:latin typeface="Avenir LT Std"/>
          </a:endParaRPr>
        </a:p>
      </dgm:t>
    </dgm:pt>
    <dgm:pt modelId="{8E11EE7E-D0E3-47E8-8E0C-4FCFD4BC17A3}" type="parTrans" cxnId="{9B211284-C963-456C-B96A-7845B85E3D4B}">
      <dgm:prSet/>
      <dgm:spPr/>
      <dgm:t>
        <a:bodyPr/>
        <a:lstStyle/>
        <a:p>
          <a:endParaRPr lang="en-US"/>
        </a:p>
      </dgm:t>
    </dgm:pt>
    <dgm:pt modelId="{3C5DB5D6-5992-4C81-A57F-8FB7D0C0994F}" type="sibTrans" cxnId="{9B211284-C963-456C-B96A-7845B85E3D4B}">
      <dgm:prSet/>
      <dgm:spPr/>
      <dgm:t>
        <a:bodyPr/>
        <a:lstStyle/>
        <a:p>
          <a:endParaRPr lang="en-US"/>
        </a:p>
      </dgm:t>
    </dgm:pt>
    <dgm:pt modelId="{BD0CB4F3-5A47-4F1B-AE3B-D3545CAF475B}" type="pres">
      <dgm:prSet presAssocID="{CEE90391-5AAA-4730-81BA-8DA2405751E9}" presName="root" presStyleCnt="0">
        <dgm:presLayoutVars>
          <dgm:dir/>
          <dgm:resizeHandles val="exact"/>
        </dgm:presLayoutVars>
      </dgm:prSet>
      <dgm:spPr/>
    </dgm:pt>
    <dgm:pt modelId="{896B1BA7-8120-4E54-9C2A-1C541BF4407F}" type="pres">
      <dgm:prSet presAssocID="{7AD2706C-1A1E-437C-87D3-BF6148D36D31}" presName="compNode" presStyleCnt="0"/>
      <dgm:spPr/>
    </dgm:pt>
    <dgm:pt modelId="{AE3F23DB-FE1F-4DF8-A9AB-0500BF49310E}" type="pres">
      <dgm:prSet presAssocID="{7AD2706C-1A1E-437C-87D3-BF6148D36D31}" presName="iconRect" presStyleLbl="node1" presStyleIdx="0" presStyleCnt="3" custScaleX="272113" custScaleY="290518"/>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Police male with solid fill"/>
        </a:ext>
      </dgm:extLst>
    </dgm:pt>
    <dgm:pt modelId="{DFA5842F-DED2-4378-AB53-DCFBA27FC4E8}" type="pres">
      <dgm:prSet presAssocID="{7AD2706C-1A1E-437C-87D3-BF6148D36D31}" presName="spaceRect" presStyleCnt="0"/>
      <dgm:spPr/>
    </dgm:pt>
    <dgm:pt modelId="{5B09153A-DF2A-40C9-8825-CF66CB1DBB96}" type="pres">
      <dgm:prSet presAssocID="{7AD2706C-1A1E-437C-87D3-BF6148D36D31}" presName="textRect" presStyleLbl="revTx" presStyleIdx="0" presStyleCnt="3" custScaleX="122451">
        <dgm:presLayoutVars>
          <dgm:chMax val="1"/>
          <dgm:chPref val="1"/>
        </dgm:presLayoutVars>
      </dgm:prSet>
      <dgm:spPr/>
    </dgm:pt>
    <dgm:pt modelId="{AD8C3B22-218E-4A5B-9B30-E4B81AC9C540}" type="pres">
      <dgm:prSet presAssocID="{52A68FE5-793D-4490-822D-2DF01E34F5A1}" presName="sibTrans" presStyleCnt="0"/>
      <dgm:spPr/>
    </dgm:pt>
    <dgm:pt modelId="{3CD30C23-1FDD-48CA-89D3-5DD1CCF9D441}" type="pres">
      <dgm:prSet presAssocID="{39EA874A-E638-4126-B3CB-AFCF2ACB60CF}" presName="compNode" presStyleCnt="0"/>
      <dgm:spPr/>
    </dgm:pt>
    <dgm:pt modelId="{BC3E5009-14EF-4ACE-AA7F-6BF10F1AF558}" type="pres">
      <dgm:prSet presAssocID="{39EA874A-E638-4126-B3CB-AFCF2ACB60CF}" presName="iconRect" presStyleLbl="node1" presStyleIdx="1" presStyleCnt="3" custScaleX="299453" custScaleY="305313" custLinFactNeighborX="1080" custLinFactNeighborY="15842"/>
      <dgm:spPr>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dgm:spPr>
    </dgm:pt>
    <dgm:pt modelId="{889AF5F1-55FF-4DA6-B096-E0D4B4A2E8BA}" type="pres">
      <dgm:prSet presAssocID="{39EA874A-E638-4126-B3CB-AFCF2ACB60CF}" presName="spaceRect" presStyleCnt="0"/>
      <dgm:spPr/>
    </dgm:pt>
    <dgm:pt modelId="{676348DA-F1F9-4FD6-BFB3-32AA5FA6C5B7}" type="pres">
      <dgm:prSet presAssocID="{39EA874A-E638-4126-B3CB-AFCF2ACB60CF}" presName="textRect" presStyleLbl="revTx" presStyleIdx="1" presStyleCnt="3" custScaleX="165679" custScaleY="129266" custLinFactNeighborX="151" custLinFactNeighborY="32979">
        <dgm:presLayoutVars>
          <dgm:chMax val="1"/>
          <dgm:chPref val="1"/>
        </dgm:presLayoutVars>
      </dgm:prSet>
      <dgm:spPr/>
    </dgm:pt>
    <dgm:pt modelId="{310674A7-AFF3-4619-AA44-EE920F52C5BD}" type="pres">
      <dgm:prSet presAssocID="{375BC5D3-153B-452F-91F4-0A6229B73042}" presName="sibTrans" presStyleCnt="0"/>
      <dgm:spPr/>
    </dgm:pt>
    <dgm:pt modelId="{2AFC6317-01B9-46CF-9DC7-9970B44D308E}" type="pres">
      <dgm:prSet presAssocID="{2B0CC696-E196-4E9C-9A5B-40366D76C3C7}" presName="compNode" presStyleCnt="0"/>
      <dgm:spPr/>
    </dgm:pt>
    <dgm:pt modelId="{DADB2B5D-7AD9-419C-9C4E-A31A8F55486C}" type="pres">
      <dgm:prSet presAssocID="{2B0CC696-E196-4E9C-9A5B-40366D76C3C7}" presName="iconRect" presStyleLbl="node1" presStyleIdx="2" presStyleCnt="3" custScaleX="293657" custScaleY="306985" custLinFactNeighborX="-21475" custLinFactNeighborY="1115"/>
      <dgm:spPr>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dgm:spPr>
      <dgm:extLst>
        <a:ext uri="{E40237B7-FDA0-4F09-8148-C483321AD2D9}">
          <dgm14:cNvPr xmlns:dgm14="http://schemas.microsoft.com/office/drawing/2010/diagram" id="0" name="" descr="Family with two children with solid fill"/>
        </a:ext>
      </dgm:extLst>
    </dgm:pt>
    <dgm:pt modelId="{23E1A0DC-EB7D-431B-903E-040280599D64}" type="pres">
      <dgm:prSet presAssocID="{2B0CC696-E196-4E9C-9A5B-40366D76C3C7}" presName="spaceRect" presStyleCnt="0"/>
      <dgm:spPr/>
    </dgm:pt>
    <dgm:pt modelId="{76AC2035-3699-487B-926C-FC97BC3D0843}" type="pres">
      <dgm:prSet presAssocID="{2B0CC696-E196-4E9C-9A5B-40366D76C3C7}" presName="textRect" presStyleLbl="revTx" presStyleIdx="2" presStyleCnt="3" custScaleX="131249" custScaleY="112015" custLinFactNeighborX="-6188">
        <dgm:presLayoutVars>
          <dgm:chMax val="1"/>
          <dgm:chPref val="1"/>
        </dgm:presLayoutVars>
      </dgm:prSet>
      <dgm:spPr/>
    </dgm:pt>
  </dgm:ptLst>
  <dgm:cxnLst>
    <dgm:cxn modelId="{5856CE04-B85D-4138-97AC-927BBBC9A72B}" type="presOf" srcId="{CEE90391-5AAA-4730-81BA-8DA2405751E9}" destId="{BD0CB4F3-5A47-4F1B-AE3B-D3545CAF475B}" srcOrd="0" destOrd="0" presId="urn:microsoft.com/office/officeart/2018/2/layout/IconLabelList"/>
    <dgm:cxn modelId="{51954B1F-05E0-44C8-97A5-3677442B3EDB}" type="presOf" srcId="{39EA874A-E638-4126-B3CB-AFCF2ACB60CF}" destId="{676348DA-F1F9-4FD6-BFB3-32AA5FA6C5B7}" srcOrd="0" destOrd="0" presId="urn:microsoft.com/office/officeart/2018/2/layout/IconLabelList"/>
    <dgm:cxn modelId="{AB10FB40-5651-4F19-B5BB-25BF419D3E0E}" srcId="{CEE90391-5AAA-4730-81BA-8DA2405751E9}" destId="{39EA874A-E638-4126-B3CB-AFCF2ACB60CF}" srcOrd="1" destOrd="0" parTransId="{A89E7139-0C08-4583-BA58-01CD90291FA6}" sibTransId="{375BC5D3-153B-452F-91F4-0A6229B73042}"/>
    <dgm:cxn modelId="{29498666-B37D-4A8F-A8F4-BC0E49D3BC8E}" srcId="{CEE90391-5AAA-4730-81BA-8DA2405751E9}" destId="{7AD2706C-1A1E-437C-87D3-BF6148D36D31}" srcOrd="0" destOrd="0" parTransId="{E5EDEE82-B9BD-43B6-A2DC-98326F1B110B}" sibTransId="{52A68FE5-793D-4490-822D-2DF01E34F5A1}"/>
    <dgm:cxn modelId="{9B211284-C963-456C-B96A-7845B85E3D4B}" srcId="{CEE90391-5AAA-4730-81BA-8DA2405751E9}" destId="{2B0CC696-E196-4E9C-9A5B-40366D76C3C7}" srcOrd="2" destOrd="0" parTransId="{8E11EE7E-D0E3-47E8-8E0C-4FCFD4BC17A3}" sibTransId="{3C5DB5D6-5992-4C81-A57F-8FB7D0C0994F}"/>
    <dgm:cxn modelId="{ED014DD6-97A4-41DF-8EFB-731DC93987EF}" type="presOf" srcId="{7AD2706C-1A1E-437C-87D3-BF6148D36D31}" destId="{5B09153A-DF2A-40C9-8825-CF66CB1DBB96}" srcOrd="0" destOrd="0" presId="urn:microsoft.com/office/officeart/2018/2/layout/IconLabelList"/>
    <dgm:cxn modelId="{A5EEC3DD-5AE5-4A33-AFFD-7B3C68B51405}" type="presOf" srcId="{2B0CC696-E196-4E9C-9A5B-40366D76C3C7}" destId="{76AC2035-3699-487B-926C-FC97BC3D0843}" srcOrd="0" destOrd="0" presId="urn:microsoft.com/office/officeart/2018/2/layout/IconLabelList"/>
    <dgm:cxn modelId="{E8BAFAC8-E629-49D8-A231-B511967A04A3}" type="presParOf" srcId="{BD0CB4F3-5A47-4F1B-AE3B-D3545CAF475B}" destId="{896B1BA7-8120-4E54-9C2A-1C541BF4407F}" srcOrd="0" destOrd="0" presId="urn:microsoft.com/office/officeart/2018/2/layout/IconLabelList"/>
    <dgm:cxn modelId="{59DDEDCC-0386-4389-A704-1B775834D152}" type="presParOf" srcId="{896B1BA7-8120-4E54-9C2A-1C541BF4407F}" destId="{AE3F23DB-FE1F-4DF8-A9AB-0500BF49310E}" srcOrd="0" destOrd="0" presId="urn:microsoft.com/office/officeart/2018/2/layout/IconLabelList"/>
    <dgm:cxn modelId="{38D9F231-2D8E-4024-B25B-7118B25B3B12}" type="presParOf" srcId="{896B1BA7-8120-4E54-9C2A-1C541BF4407F}" destId="{DFA5842F-DED2-4378-AB53-DCFBA27FC4E8}" srcOrd="1" destOrd="0" presId="urn:microsoft.com/office/officeart/2018/2/layout/IconLabelList"/>
    <dgm:cxn modelId="{0082218D-6B75-4814-99D2-D0EB7AC2BE2B}" type="presParOf" srcId="{896B1BA7-8120-4E54-9C2A-1C541BF4407F}" destId="{5B09153A-DF2A-40C9-8825-CF66CB1DBB96}" srcOrd="2" destOrd="0" presId="urn:microsoft.com/office/officeart/2018/2/layout/IconLabelList"/>
    <dgm:cxn modelId="{E1DC5E34-9D26-4189-AB0F-331FAF010BD5}" type="presParOf" srcId="{BD0CB4F3-5A47-4F1B-AE3B-D3545CAF475B}" destId="{AD8C3B22-218E-4A5B-9B30-E4B81AC9C540}" srcOrd="1" destOrd="0" presId="urn:microsoft.com/office/officeart/2018/2/layout/IconLabelList"/>
    <dgm:cxn modelId="{379387C0-7E4C-41A7-98D2-72FE41AC3C0F}" type="presParOf" srcId="{BD0CB4F3-5A47-4F1B-AE3B-D3545CAF475B}" destId="{3CD30C23-1FDD-48CA-89D3-5DD1CCF9D441}" srcOrd="2" destOrd="0" presId="urn:microsoft.com/office/officeart/2018/2/layout/IconLabelList"/>
    <dgm:cxn modelId="{9066C1F2-9FD3-47E3-AC23-69C6EAE5E6FB}" type="presParOf" srcId="{3CD30C23-1FDD-48CA-89D3-5DD1CCF9D441}" destId="{BC3E5009-14EF-4ACE-AA7F-6BF10F1AF558}" srcOrd="0" destOrd="0" presId="urn:microsoft.com/office/officeart/2018/2/layout/IconLabelList"/>
    <dgm:cxn modelId="{3718CC11-0D6E-4D92-8407-EA0B5712BF69}" type="presParOf" srcId="{3CD30C23-1FDD-48CA-89D3-5DD1CCF9D441}" destId="{889AF5F1-55FF-4DA6-B096-E0D4B4A2E8BA}" srcOrd="1" destOrd="0" presId="urn:microsoft.com/office/officeart/2018/2/layout/IconLabelList"/>
    <dgm:cxn modelId="{EA7BA360-5527-439A-8AE4-99B8A8BCE8C6}" type="presParOf" srcId="{3CD30C23-1FDD-48CA-89D3-5DD1CCF9D441}" destId="{676348DA-F1F9-4FD6-BFB3-32AA5FA6C5B7}" srcOrd="2" destOrd="0" presId="urn:microsoft.com/office/officeart/2018/2/layout/IconLabelList"/>
    <dgm:cxn modelId="{6DCA8414-9BB3-487B-889C-C14912B0B93E}" type="presParOf" srcId="{BD0CB4F3-5A47-4F1B-AE3B-D3545CAF475B}" destId="{310674A7-AFF3-4619-AA44-EE920F52C5BD}" srcOrd="3" destOrd="0" presId="urn:microsoft.com/office/officeart/2018/2/layout/IconLabelList"/>
    <dgm:cxn modelId="{F8DD97BC-A47E-4801-8A42-EA709668EFC1}" type="presParOf" srcId="{BD0CB4F3-5A47-4F1B-AE3B-D3545CAF475B}" destId="{2AFC6317-01B9-46CF-9DC7-9970B44D308E}" srcOrd="4" destOrd="0" presId="urn:microsoft.com/office/officeart/2018/2/layout/IconLabelList"/>
    <dgm:cxn modelId="{84B04771-1F0D-4D28-B834-008DE911814F}" type="presParOf" srcId="{2AFC6317-01B9-46CF-9DC7-9970B44D308E}" destId="{DADB2B5D-7AD9-419C-9C4E-A31A8F55486C}" srcOrd="0" destOrd="0" presId="urn:microsoft.com/office/officeart/2018/2/layout/IconLabelList"/>
    <dgm:cxn modelId="{27C9B137-3C49-4072-8602-6463FFB72CBF}" type="presParOf" srcId="{2AFC6317-01B9-46CF-9DC7-9970B44D308E}" destId="{23E1A0DC-EB7D-431B-903E-040280599D64}" srcOrd="1" destOrd="0" presId="urn:microsoft.com/office/officeart/2018/2/layout/IconLabelList"/>
    <dgm:cxn modelId="{474F60A7-4225-483A-8650-110983745B25}" type="presParOf" srcId="{2AFC6317-01B9-46CF-9DC7-9970B44D308E}" destId="{76AC2035-3699-487B-926C-FC97BC3D084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5A04C-98FB-435B-8591-3D875C1DD2E8}">
      <dsp:nvSpPr>
        <dsp:cNvPr id="0" name=""/>
        <dsp:cNvSpPr/>
      </dsp:nvSpPr>
      <dsp:spPr>
        <a:xfrm>
          <a:off x="0" y="478"/>
          <a:ext cx="5324475" cy="0"/>
        </a:xfrm>
        <a:prstGeom prst="line">
          <a:avLst/>
        </a:prstGeom>
        <a:solidFill>
          <a:schemeClr val="accent4">
            <a:shade val="50000"/>
            <a:hueOff val="0"/>
            <a:satOff val="0"/>
            <a:lumOff val="0"/>
            <a:alphaOff val="0"/>
          </a:schemeClr>
        </a:solidFill>
        <a:ln w="19050" cap="flat" cmpd="sng" algn="ctr">
          <a:solidFill>
            <a:schemeClr val="accent4">
              <a:shade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7E2F321-7EC8-4856-A476-D311876C2A88}">
      <dsp:nvSpPr>
        <dsp:cNvPr id="0" name=""/>
        <dsp:cNvSpPr/>
      </dsp:nvSpPr>
      <dsp:spPr>
        <a:xfrm>
          <a:off x="0" y="478"/>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01 | Parts of a Bicycle</a:t>
          </a:r>
        </a:p>
      </dsp:txBody>
      <dsp:txXfrm>
        <a:off x="0" y="478"/>
        <a:ext cx="5324475" cy="783716"/>
      </dsp:txXfrm>
    </dsp:sp>
    <dsp:sp modelId="{6D4AD030-643C-4994-97DF-AD3DC864CC27}">
      <dsp:nvSpPr>
        <dsp:cNvPr id="0" name=""/>
        <dsp:cNvSpPr/>
      </dsp:nvSpPr>
      <dsp:spPr>
        <a:xfrm>
          <a:off x="0" y="784194"/>
          <a:ext cx="5324475" cy="0"/>
        </a:xfrm>
        <a:prstGeom prst="line">
          <a:avLst/>
        </a:prstGeom>
        <a:solidFill>
          <a:schemeClr val="accent4">
            <a:shade val="50000"/>
            <a:hueOff val="243813"/>
            <a:satOff val="-14088"/>
            <a:lumOff val="19493"/>
            <a:alphaOff val="0"/>
          </a:schemeClr>
        </a:solidFill>
        <a:ln w="19050" cap="flat" cmpd="sng" algn="ctr">
          <a:solidFill>
            <a:schemeClr val="accent4">
              <a:shade val="50000"/>
              <a:hueOff val="243813"/>
              <a:satOff val="-14088"/>
              <a:lumOff val="1949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B9901FF-9FFE-4E37-B931-AB5389890EFE}">
      <dsp:nvSpPr>
        <dsp:cNvPr id="0" name=""/>
        <dsp:cNvSpPr/>
      </dsp:nvSpPr>
      <dsp:spPr>
        <a:xfrm>
          <a:off x="0" y="784194"/>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02 | The Right Gear</a:t>
          </a:r>
        </a:p>
      </dsp:txBody>
      <dsp:txXfrm>
        <a:off x="0" y="784194"/>
        <a:ext cx="5324475" cy="783716"/>
      </dsp:txXfrm>
    </dsp:sp>
    <dsp:sp modelId="{8315EB42-69A6-40D3-AFED-C7C4AAC00299}">
      <dsp:nvSpPr>
        <dsp:cNvPr id="0" name=""/>
        <dsp:cNvSpPr/>
      </dsp:nvSpPr>
      <dsp:spPr>
        <a:xfrm>
          <a:off x="0" y="1567910"/>
          <a:ext cx="5324475" cy="0"/>
        </a:xfrm>
        <a:prstGeom prst="line">
          <a:avLst/>
        </a:prstGeom>
        <a:solidFill>
          <a:schemeClr val="accent4">
            <a:shade val="50000"/>
            <a:hueOff val="487627"/>
            <a:satOff val="-28175"/>
            <a:lumOff val="38986"/>
            <a:alphaOff val="0"/>
          </a:schemeClr>
        </a:solidFill>
        <a:ln w="19050" cap="flat" cmpd="sng" algn="ctr">
          <a:solidFill>
            <a:schemeClr val="accent4">
              <a:shade val="50000"/>
              <a:hueOff val="487627"/>
              <a:satOff val="-28175"/>
              <a:lumOff val="3898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EEAE712-F7EA-4A0A-B818-35455EAE1680}">
      <dsp:nvSpPr>
        <dsp:cNvPr id="0" name=""/>
        <dsp:cNvSpPr/>
      </dsp:nvSpPr>
      <dsp:spPr>
        <a:xfrm>
          <a:off x="0" y="1567910"/>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03 | Hand Signals</a:t>
          </a:r>
        </a:p>
      </dsp:txBody>
      <dsp:txXfrm>
        <a:off x="0" y="1567910"/>
        <a:ext cx="5324475" cy="783716"/>
      </dsp:txXfrm>
    </dsp:sp>
    <dsp:sp modelId="{57B86C4D-3CD5-4D26-8669-1622AB44F212}">
      <dsp:nvSpPr>
        <dsp:cNvPr id="0" name=""/>
        <dsp:cNvSpPr/>
      </dsp:nvSpPr>
      <dsp:spPr>
        <a:xfrm>
          <a:off x="0" y="2351627"/>
          <a:ext cx="5324475" cy="0"/>
        </a:xfrm>
        <a:prstGeom prst="line">
          <a:avLst/>
        </a:prstGeom>
        <a:solidFill>
          <a:schemeClr val="accent4">
            <a:shade val="50000"/>
            <a:hueOff val="487627"/>
            <a:satOff val="-28175"/>
            <a:lumOff val="38986"/>
            <a:alphaOff val="0"/>
          </a:schemeClr>
        </a:solidFill>
        <a:ln w="19050" cap="flat" cmpd="sng" algn="ctr">
          <a:solidFill>
            <a:schemeClr val="accent4">
              <a:shade val="50000"/>
              <a:hueOff val="487627"/>
              <a:satOff val="-28175"/>
              <a:lumOff val="3898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71B1DE6-A332-4EB6-B7EE-9FB362B5E474}">
      <dsp:nvSpPr>
        <dsp:cNvPr id="0" name=""/>
        <dsp:cNvSpPr/>
      </dsp:nvSpPr>
      <dsp:spPr>
        <a:xfrm>
          <a:off x="0" y="2351627"/>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04 | Where to Ride</a:t>
          </a:r>
        </a:p>
      </dsp:txBody>
      <dsp:txXfrm>
        <a:off x="0" y="2351627"/>
        <a:ext cx="5324475" cy="783716"/>
      </dsp:txXfrm>
    </dsp:sp>
    <dsp:sp modelId="{3974E690-105F-4446-A598-1FD82CEF091D}">
      <dsp:nvSpPr>
        <dsp:cNvPr id="0" name=""/>
        <dsp:cNvSpPr/>
      </dsp:nvSpPr>
      <dsp:spPr>
        <a:xfrm>
          <a:off x="0" y="3135343"/>
          <a:ext cx="5324475" cy="0"/>
        </a:xfrm>
        <a:prstGeom prst="line">
          <a:avLst/>
        </a:prstGeom>
        <a:solidFill>
          <a:schemeClr val="accent4">
            <a:shade val="50000"/>
            <a:hueOff val="243813"/>
            <a:satOff val="-14088"/>
            <a:lumOff val="19493"/>
            <a:alphaOff val="0"/>
          </a:schemeClr>
        </a:solidFill>
        <a:ln w="19050" cap="flat" cmpd="sng" algn="ctr">
          <a:solidFill>
            <a:schemeClr val="accent4">
              <a:shade val="50000"/>
              <a:hueOff val="243813"/>
              <a:satOff val="-14088"/>
              <a:lumOff val="1949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BD73428-FB98-4627-B566-0FBFD327FBD2}">
      <dsp:nvSpPr>
        <dsp:cNvPr id="0" name=""/>
        <dsp:cNvSpPr/>
      </dsp:nvSpPr>
      <dsp:spPr>
        <a:xfrm>
          <a:off x="0" y="3135343"/>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05 | Bonus Tips</a:t>
          </a:r>
        </a:p>
      </dsp:txBody>
      <dsp:txXfrm>
        <a:off x="0" y="3135343"/>
        <a:ext cx="5324475" cy="7837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56624-4805-4F18-991C-C1DD4E7B702E}">
      <dsp:nvSpPr>
        <dsp:cNvPr id="0" name=""/>
        <dsp:cNvSpPr/>
      </dsp:nvSpPr>
      <dsp:spPr>
        <a:xfrm>
          <a:off x="1166186" y="317324"/>
          <a:ext cx="1837687" cy="18376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9FE18066-FE97-4F13-ABF4-743C10111ABF}">
      <dsp:nvSpPr>
        <dsp:cNvPr id="0" name=""/>
        <dsp:cNvSpPr/>
      </dsp:nvSpPr>
      <dsp:spPr>
        <a:xfrm>
          <a:off x="43155" y="2679649"/>
          <a:ext cx="4083750"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Avenir Next LT Pro" panose="020B0504020202020204" pitchFamily="34" charset="0"/>
            </a:rPr>
            <a:t>Biking is good for our bodies and gets our brains ready for learning</a:t>
          </a:r>
        </a:p>
      </dsp:txBody>
      <dsp:txXfrm>
        <a:off x="43155" y="2679649"/>
        <a:ext cx="4083750" cy="1135063"/>
      </dsp:txXfrm>
    </dsp:sp>
    <dsp:sp modelId="{B3CFB81F-DEB9-4BA8-9E45-4924EF73689A}">
      <dsp:nvSpPr>
        <dsp:cNvPr id="0" name=""/>
        <dsp:cNvSpPr/>
      </dsp:nvSpPr>
      <dsp:spPr>
        <a:xfrm>
          <a:off x="6296805" y="317324"/>
          <a:ext cx="1837687" cy="18376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4AFFCA7-4F77-446E-8B84-5D2257C7B943}">
      <dsp:nvSpPr>
        <dsp:cNvPr id="0" name=""/>
        <dsp:cNvSpPr/>
      </dsp:nvSpPr>
      <dsp:spPr>
        <a:xfrm>
          <a:off x="4816446" y="2616165"/>
          <a:ext cx="4748176"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mn-lt"/>
            </a:rPr>
            <a:t>Biking is good for the environment and makes the streets around our schools safer</a:t>
          </a:r>
          <a:endParaRPr lang="en-US" sz="2400" kern="1200" dirty="0">
            <a:solidFill>
              <a:schemeClr val="bg1"/>
            </a:solidFill>
            <a:latin typeface="+mn-lt"/>
          </a:endParaRPr>
        </a:p>
      </dsp:txBody>
      <dsp:txXfrm>
        <a:off x="4816446" y="2616165"/>
        <a:ext cx="4748176" cy="11350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3F23DB-FE1F-4DF8-A9AB-0500BF49310E}">
      <dsp:nvSpPr>
        <dsp:cNvPr id="0" name=""/>
        <dsp:cNvSpPr/>
      </dsp:nvSpPr>
      <dsp:spPr>
        <a:xfrm>
          <a:off x="1866" y="854342"/>
          <a:ext cx="1745642" cy="1863712"/>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9153A-DF2A-40C9-8825-CF66CB1DBB96}">
      <dsp:nvSpPr>
        <dsp:cNvPr id="0" name=""/>
        <dsp:cNvSpPr/>
      </dsp:nvSpPr>
      <dsp:spPr>
        <a:xfrm>
          <a:off x="1865" y="2332372"/>
          <a:ext cx="1745644" cy="570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endParaRPr lang="en-US" sz="2000" kern="1200" dirty="0"/>
        </a:p>
      </dsp:txBody>
      <dsp:txXfrm>
        <a:off x="1865" y="2332372"/>
        <a:ext cx="1745644" cy="570234"/>
      </dsp:txXfrm>
    </dsp:sp>
    <dsp:sp modelId="{BC3E5009-14EF-4ACE-AA7F-6BF10F1AF558}">
      <dsp:nvSpPr>
        <dsp:cNvPr id="0" name=""/>
        <dsp:cNvSpPr/>
      </dsp:nvSpPr>
      <dsp:spPr>
        <a:xfrm>
          <a:off x="2224348" y="890522"/>
          <a:ext cx="1921031" cy="1958624"/>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348DA-F1F9-4FD6-BFB3-32AA5FA6C5B7}">
      <dsp:nvSpPr>
        <dsp:cNvPr id="0" name=""/>
        <dsp:cNvSpPr/>
      </dsp:nvSpPr>
      <dsp:spPr>
        <a:xfrm>
          <a:off x="1999140" y="2418994"/>
          <a:ext cx="2361896" cy="737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endParaRPr lang="en-US" sz="2400" b="1" kern="1200" dirty="0">
            <a:latin typeface="Avenir LT Std"/>
          </a:endParaRPr>
        </a:p>
      </dsp:txBody>
      <dsp:txXfrm>
        <a:off x="1999140" y="2418994"/>
        <a:ext cx="2361896" cy="737119"/>
      </dsp:txXfrm>
    </dsp:sp>
    <dsp:sp modelId="{DADB2B5D-7AD9-419C-9C4E-A31A8F55486C}">
      <dsp:nvSpPr>
        <dsp:cNvPr id="0" name=""/>
        <dsp:cNvSpPr/>
      </dsp:nvSpPr>
      <dsp:spPr>
        <a:xfrm>
          <a:off x="4470596" y="817957"/>
          <a:ext cx="1883849" cy="1969350"/>
        </a:xfrm>
        <a:prstGeom prst="rect">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AC2035-3699-487B-926C-FC97BC3D0843}">
      <dsp:nvSpPr>
        <dsp:cNvPr id="0" name=""/>
        <dsp:cNvSpPr/>
      </dsp:nvSpPr>
      <dsp:spPr>
        <a:xfrm>
          <a:off x="4526537" y="2307397"/>
          <a:ext cx="1871067" cy="638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endParaRPr lang="en-US" sz="2400" kern="1200" dirty="0">
            <a:latin typeface="Avenir LT Std"/>
          </a:endParaRPr>
        </a:p>
      </dsp:txBody>
      <dsp:txXfrm>
        <a:off x="4526537" y="2307397"/>
        <a:ext cx="1871067" cy="63874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B99BBC-91DC-47F0-B282-ACE7D2C0AFF5}" type="datetimeFigureOut">
              <a:t>1/5/2026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5BE35-9B59-443C-B592-E931D350B44A}" type="slidenum">
              <a:t>‹#›</a:t>
            </a:fld>
            <a:endParaRPr lang="en-US"/>
          </a:p>
        </p:txBody>
      </p:sp>
    </p:spTree>
    <p:extLst>
      <p:ext uri="{BB962C8B-B14F-4D97-AF65-F5344CB8AC3E}">
        <p14:creationId xmlns:p14="http://schemas.microsoft.com/office/powerpoint/2010/main" val="55030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t>Welcome, everyone! Today we’re going to talk about bike safety. It's super important so we can have fun while staying safe on our bikes!</a:t>
            </a:r>
            <a:endParaRPr lang="en-US" dirty="0">
              <a:ea typeface="Calibri"/>
              <a:cs typeface="Calibri"/>
            </a:endParaRPr>
          </a:p>
          <a:p>
            <a:pPr marL="171450" indent="-171450">
              <a:buFont typeface="Arial" panose="020B0604020202020204" pitchFamily="34" charset="0"/>
              <a:buChar char="•"/>
            </a:pPr>
            <a:r>
              <a:rPr lang="en-CA" dirty="0"/>
              <a:t>I’ll ask questions—chat with your neighbour and share ideas by raising your hand.</a:t>
            </a:r>
            <a:endParaRPr lang="en-US" dirty="0"/>
          </a:p>
          <a:p>
            <a:pPr marL="171450" indent="-171450">
              <a:buFont typeface="Arial" panose="020B0604020202020204" pitchFamily="34" charset="0"/>
              <a:buChar char="•"/>
            </a:pPr>
            <a:r>
              <a:rPr lang="en-CA" dirty="0"/>
              <a:t>Ask students if they have biked before </a:t>
            </a:r>
            <a:endParaRPr lang="en-US" dirty="0"/>
          </a:p>
        </p:txBody>
      </p:sp>
      <p:sp>
        <p:nvSpPr>
          <p:cNvPr id="4" name="Slide Number Placeholder 3"/>
          <p:cNvSpPr>
            <a:spLocks noGrp="1"/>
          </p:cNvSpPr>
          <p:nvPr>
            <p:ph type="sldNum" sz="quarter" idx="5"/>
          </p:nvPr>
        </p:nvSpPr>
        <p:spPr/>
        <p:txBody>
          <a:bodyPr/>
          <a:lstStyle/>
          <a:p>
            <a:fld id="{F875BE35-9B59-443C-B592-E931D350B44A}" type="slidenum">
              <a:rPr lang="en-CA" smtClean="0"/>
              <a:t>2</a:t>
            </a:fld>
            <a:endParaRPr lang="en-CA"/>
          </a:p>
        </p:txBody>
      </p:sp>
    </p:spTree>
    <p:extLst>
      <p:ext uri="{BB962C8B-B14F-4D97-AF65-F5344CB8AC3E}">
        <p14:creationId xmlns:p14="http://schemas.microsoft.com/office/powerpoint/2010/main" val="2749011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 </a:t>
            </a:r>
          </a:p>
          <a:p>
            <a:pPr marL="171450" indent="-171450">
              <a:buFont typeface="Arial" panose="020B0604020202020204" pitchFamily="34" charset="0"/>
              <a:buChar char="•"/>
            </a:pPr>
            <a:r>
              <a:rPr lang="en-CA" dirty="0">
                <a:ea typeface="Calibri" panose="020F0502020204030204"/>
                <a:cs typeface="Calibri" panose="020F0502020204030204"/>
              </a:rPr>
              <a:t>Hand Signals are important tools we use to communicate with others around us when biking. </a:t>
            </a:r>
          </a:p>
          <a:p>
            <a:endParaRPr lang="en-CA" dirty="0">
              <a:ea typeface="Calibri" panose="020F0502020204030204"/>
              <a:cs typeface="Calibri" panose="020F0502020204030204"/>
            </a:endParaRPr>
          </a:p>
          <a:p>
            <a:r>
              <a:rPr lang="en-CA" dirty="0">
                <a:ea typeface="Calibri" panose="020F0502020204030204"/>
                <a:cs typeface="Calibri" panose="020F0502020204030204"/>
              </a:rPr>
              <a:t>Activity 2:</a:t>
            </a:r>
          </a:p>
          <a:p>
            <a:r>
              <a:rPr lang="en-CA" dirty="0">
                <a:ea typeface="Calibri" panose="020F0502020204030204"/>
                <a:cs typeface="Calibri" panose="020F0502020204030204"/>
              </a:rPr>
              <a:t>To help us remember these different signs we are going to play Simon Says the Bike Edition. </a:t>
            </a:r>
          </a:p>
          <a:p>
            <a:endParaRPr lang="en-CA" dirty="0">
              <a:ea typeface="Calibri" panose="020F0502020204030204"/>
              <a:cs typeface="Calibri" panose="020F0502020204030204"/>
            </a:endParaRPr>
          </a:p>
          <a:p>
            <a:r>
              <a:rPr lang="en-CA" dirty="0">
                <a:ea typeface="Calibri" panose="020F0502020204030204"/>
                <a:cs typeface="Calibri" panose="020F0502020204030204"/>
              </a:rPr>
              <a:t>How to Play:</a:t>
            </a:r>
          </a:p>
          <a:p>
            <a:endParaRPr lang="en-CA" dirty="0">
              <a:ea typeface="Calibri" panose="020F0502020204030204"/>
              <a:cs typeface="Calibri" panose="020F0502020204030204"/>
            </a:endParaRPr>
          </a:p>
          <a:p>
            <a:pPr marL="228600" indent="-228600">
              <a:buAutoNum type="arabicPeriod"/>
            </a:pPr>
            <a:r>
              <a:rPr lang="en-US" dirty="0">
                <a:ea typeface="Calibri"/>
                <a:cs typeface="Calibri"/>
              </a:rPr>
              <a:t>The teacher will be “Simon” and students will be the players who need to follow Simon's commands. </a:t>
            </a:r>
          </a:p>
          <a:p>
            <a:pPr marL="228600" indent="-228600">
              <a:buAutoNum type="arabicPeriod"/>
            </a:pPr>
            <a:r>
              <a:rPr lang="en-US" dirty="0">
                <a:ea typeface="Calibri"/>
                <a:cs typeface="Calibri"/>
              </a:rPr>
              <a:t>Explain the hand signals: Simon will use three different hand signals: left, right, stop</a:t>
            </a:r>
          </a:p>
          <a:p>
            <a:pPr marL="228600" indent="-228600">
              <a:buAutoNum type="arabicPeriod"/>
            </a:pPr>
            <a:r>
              <a:rPr lang="en-US" dirty="0">
                <a:ea typeface="Calibri"/>
                <a:cs typeface="Calibri"/>
              </a:rPr>
              <a:t>Simon gives a command to the group, saying “Simon says” followed by one of the hand signals. For example, “Simon says left turn” or “Simon says stop.”</a:t>
            </a:r>
          </a:p>
          <a:p>
            <a:pPr marL="228600" indent="-228600">
              <a:buAutoNum type="arabicPeriod"/>
            </a:pPr>
            <a:r>
              <a:rPr lang="en-US" dirty="0">
                <a:ea typeface="Calibri"/>
                <a:cs typeface="Calibri"/>
              </a:rPr>
              <a:t>Students should only follow the command if Simon says “Simon says” before the hand signal.</a:t>
            </a:r>
          </a:p>
          <a:p>
            <a:pPr marL="228600" indent="-228600">
              <a:buAutoNum type="arabicPeriod"/>
            </a:pPr>
            <a:r>
              <a:rPr lang="en-US" dirty="0">
                <a:ea typeface="Calibri"/>
                <a:cs typeface="Calibri"/>
              </a:rPr>
              <a:t>If Simon gives a hand signal without saying “Simon says”, for example, “turn right”. Players should not follow it. If they do, they have to do 5 jumping jacks (or any simple exercise to get back into the game).</a:t>
            </a:r>
          </a:p>
          <a:p>
            <a:pPr marL="228600" indent="-228600">
              <a:buAutoNum type="arabicPeriod"/>
            </a:pPr>
            <a:r>
              <a:rPr lang="en-US" dirty="0">
                <a:ea typeface="Calibri"/>
                <a:cs typeface="Calibri"/>
              </a:rPr>
              <a:t>Play a few rounds of the game.</a:t>
            </a:r>
            <a:endParaRPr lang="en-CA" dirty="0">
              <a:ea typeface="Calibri" panose="020F0502020204030204"/>
              <a:cs typeface="Calibri" panose="020F0502020204030204"/>
            </a:endParaRPr>
          </a:p>
          <a:p>
            <a:pPr marL="0" indent="0">
              <a:buFont typeface="Symbol"/>
              <a:buNone/>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15</a:t>
            </a:fld>
            <a:endParaRPr lang="en-US"/>
          </a:p>
        </p:txBody>
      </p:sp>
    </p:spTree>
    <p:extLst>
      <p:ext uri="{BB962C8B-B14F-4D97-AF65-F5344CB8AC3E}">
        <p14:creationId xmlns:p14="http://schemas.microsoft.com/office/powerpoint/2010/main" val="1612295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16</a:t>
            </a:fld>
            <a:endParaRPr lang="en-CA"/>
          </a:p>
        </p:txBody>
      </p:sp>
    </p:spTree>
    <p:extLst>
      <p:ext uri="{BB962C8B-B14F-4D97-AF65-F5344CB8AC3E}">
        <p14:creationId xmlns:p14="http://schemas.microsoft.com/office/powerpoint/2010/main" val="85376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ea typeface="Calibri"/>
                <a:cs typeface="Calibri"/>
              </a:rPr>
              <a:t>Key Points:</a:t>
            </a:r>
          </a:p>
          <a:p>
            <a:pPr marL="171450" indent="-171450">
              <a:buFont typeface="Arial" panose="020B0604020202020204" pitchFamily="34" charset="0"/>
              <a:buChar char="•"/>
            </a:pPr>
            <a:r>
              <a:rPr lang="en-US" dirty="0">
                <a:ea typeface="Calibri"/>
                <a:cs typeface="Calibri"/>
              </a:rPr>
              <a:t>Child-size bicycle riders are allowed to ride on the sidewalk</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Note:</a:t>
            </a:r>
          </a:p>
          <a:p>
            <a:pPr marL="171450" indent="-171450">
              <a:buFont typeface="Arial" panose="020B0604020202020204" pitchFamily="34" charset="0"/>
              <a:buChar char="•"/>
            </a:pPr>
            <a:r>
              <a:rPr lang="en-US" dirty="0">
                <a:ea typeface="Calibri"/>
                <a:cs typeface="Calibri"/>
              </a:rPr>
              <a:t>By law, people riding bicycles with tires larger than 24 inches must ride on the road</a:t>
            </a:r>
          </a:p>
        </p:txBody>
      </p:sp>
      <p:sp>
        <p:nvSpPr>
          <p:cNvPr id="4" name="Slide Number Placeholder 3"/>
          <p:cNvSpPr>
            <a:spLocks noGrp="1"/>
          </p:cNvSpPr>
          <p:nvPr>
            <p:ph type="sldNum" sz="quarter" idx="5"/>
          </p:nvPr>
        </p:nvSpPr>
        <p:spPr/>
        <p:txBody>
          <a:bodyPr/>
          <a:lstStyle/>
          <a:p>
            <a:fld id="{414671EF-E930-5041-93E6-068926879B88}" type="slidenum">
              <a:rPr lang="en-US" smtClean="0"/>
              <a:t>17</a:t>
            </a:fld>
            <a:endParaRPr lang="en-US"/>
          </a:p>
        </p:txBody>
      </p:sp>
    </p:spTree>
    <p:extLst>
      <p:ext uri="{BB962C8B-B14F-4D97-AF65-F5344CB8AC3E}">
        <p14:creationId xmlns:p14="http://schemas.microsoft.com/office/powerpoint/2010/main" val="4289523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dirty="0">
                <a:ea typeface="Calibri"/>
                <a:cs typeface="Calibri"/>
              </a:rPr>
              <a:t>Key Point:</a:t>
            </a:r>
          </a:p>
          <a:p>
            <a:pPr marL="171450" indent="-171450">
              <a:buFont typeface="Arial" panose="020B0604020202020204" pitchFamily="34" charset="0"/>
              <a:buChar char="•"/>
            </a:pPr>
            <a:r>
              <a:rPr lang="en-US" dirty="0">
                <a:ea typeface="Calibri"/>
                <a:cs typeface="Calibri"/>
              </a:rPr>
              <a:t>Always stop at a stop sign or any intersection, even those without signs. This helps us be aware of incoming cars or vehicles. </a:t>
            </a:r>
          </a:p>
          <a:p>
            <a:pPr marL="171450" indent="-171450">
              <a:buFont typeface="Arial" panose="020B0604020202020204" pitchFamily="34" charset="0"/>
              <a:buChar cha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Image Credit: </a:t>
            </a:r>
            <a:r>
              <a:rPr lang="en-US" dirty="0" err="1"/>
              <a:t>Warchi</a:t>
            </a:r>
            <a:r>
              <a:rPr lang="en-US" dirty="0"/>
              <a:t>. (2024). “One little girl crossing the road with her bike</a:t>
            </a:r>
            <a:r>
              <a:rPr lang="en-US" b="0" i="0" dirty="0">
                <a:solidFill>
                  <a:srgbClr val="7F7F7F"/>
                </a:solidFill>
                <a:effectLst/>
                <a:latin typeface="plusjakartasans"/>
              </a:rPr>
              <a:t>”. https://dam.gettyimages.com/peelregion/#!asset/ptktfzs9rvsk46jq5cqf5s4</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18</a:t>
            </a:fld>
            <a:endParaRPr lang="en-US"/>
          </a:p>
        </p:txBody>
      </p:sp>
    </p:spTree>
    <p:extLst>
      <p:ext uri="{BB962C8B-B14F-4D97-AF65-F5344CB8AC3E}">
        <p14:creationId xmlns:p14="http://schemas.microsoft.com/office/powerpoint/2010/main" val="1854221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dirty="0">
                <a:ea typeface="Calibri"/>
                <a:cs typeface="Calibri"/>
              </a:rPr>
              <a:t>Key Point:</a:t>
            </a:r>
          </a:p>
          <a:p>
            <a:pPr marL="171450" indent="-171450">
              <a:buFont typeface="Arial" panose="020B0604020202020204" pitchFamily="34" charset="0"/>
              <a:buChar char="•"/>
            </a:pPr>
            <a:r>
              <a:rPr lang="en-US" dirty="0">
                <a:ea typeface="Calibri"/>
                <a:cs typeface="Calibri"/>
              </a:rPr>
              <a:t>Always look left, then right, and left again before crossing any road.</a:t>
            </a:r>
          </a:p>
          <a:p>
            <a:pPr marL="171450" indent="-171450">
              <a:buFont typeface="Arial" panose="020B0604020202020204" pitchFamily="34" charset="0"/>
              <a:buChar char="•"/>
            </a:pPr>
            <a:r>
              <a:rPr lang="en-US" dirty="0">
                <a:ea typeface="Calibri"/>
                <a:cs typeface="Calibri"/>
              </a:rPr>
              <a:t>Make sure the path is clear before walking across.</a:t>
            </a:r>
          </a:p>
        </p:txBody>
      </p:sp>
      <p:sp>
        <p:nvSpPr>
          <p:cNvPr id="4" name="Slide Number Placeholder 3"/>
          <p:cNvSpPr>
            <a:spLocks noGrp="1"/>
          </p:cNvSpPr>
          <p:nvPr>
            <p:ph type="sldNum" sz="quarter" idx="5"/>
          </p:nvPr>
        </p:nvSpPr>
        <p:spPr/>
        <p:txBody>
          <a:bodyPr/>
          <a:lstStyle/>
          <a:p>
            <a:fld id="{414671EF-E930-5041-93E6-068926879B88}" type="slidenum">
              <a:rPr lang="en-US" smtClean="0"/>
              <a:t>19</a:t>
            </a:fld>
            <a:endParaRPr lang="en-US"/>
          </a:p>
        </p:txBody>
      </p:sp>
    </p:spTree>
    <p:extLst>
      <p:ext uri="{BB962C8B-B14F-4D97-AF65-F5344CB8AC3E}">
        <p14:creationId xmlns:p14="http://schemas.microsoft.com/office/powerpoint/2010/main" val="3571730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dirty="0">
                <a:ea typeface="Calibri"/>
                <a:cs typeface="Calibri"/>
              </a:rPr>
              <a:t>Key Point:</a:t>
            </a:r>
          </a:p>
          <a:p>
            <a:pPr marL="171450" indent="-171450">
              <a:buFont typeface="Arial" panose="020B0604020202020204" pitchFamily="34" charset="0"/>
              <a:buChar char="•"/>
            </a:pPr>
            <a:r>
              <a:rPr lang="en-US" b="1" dirty="0">
                <a:ea typeface="Calibri"/>
                <a:cs typeface="Calibri"/>
              </a:rPr>
              <a:t>Always be aware </a:t>
            </a:r>
            <a:r>
              <a:rPr lang="en-US" dirty="0">
                <a:ea typeface="Calibri"/>
                <a:cs typeface="Calibri"/>
              </a:rPr>
              <a:t>of where you are and make sure the path is clear before proceeding.</a:t>
            </a:r>
          </a:p>
          <a:p>
            <a:pPr marL="171450" indent="-171450">
              <a:buFont typeface="Arial" panose="020B0604020202020204" pitchFamily="34" charset="0"/>
              <a:buChar cha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Image Credit: </a:t>
            </a:r>
            <a:r>
              <a:rPr lang="en-US" dirty="0">
                <a:effectLst/>
              </a:rPr>
              <a:t>Government of Ontario. (2021). </a:t>
            </a:r>
            <a:r>
              <a:rPr lang="en-US" i="1" dirty="0">
                <a:effectLst/>
              </a:rPr>
              <a:t>Young Cyclist’s Guide</a:t>
            </a:r>
            <a:r>
              <a:rPr lang="en-US" dirty="0">
                <a:effectLst/>
              </a:rPr>
              <a:t>. ontario.ca. https://www.ontario.ca/page/young-cyclists-guide</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20</a:t>
            </a:fld>
            <a:endParaRPr lang="en-US"/>
          </a:p>
        </p:txBody>
      </p:sp>
    </p:spTree>
    <p:extLst>
      <p:ext uri="{BB962C8B-B14F-4D97-AF65-F5344CB8AC3E}">
        <p14:creationId xmlns:p14="http://schemas.microsoft.com/office/powerpoint/2010/main" val="1471431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21</a:t>
            </a:fld>
            <a:endParaRPr lang="en-CA"/>
          </a:p>
        </p:txBody>
      </p:sp>
    </p:spTree>
    <p:extLst>
      <p:ext uri="{BB962C8B-B14F-4D97-AF65-F5344CB8AC3E}">
        <p14:creationId xmlns:p14="http://schemas.microsoft.com/office/powerpoint/2010/main" val="2322485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b="1" dirty="0"/>
              <a:t>Stay Together</a:t>
            </a:r>
            <a:r>
              <a:rPr lang="en-US" dirty="0"/>
              <a:t>: Ride close enough to chat but far enough to avoid bumping into each other. Check in with each other regularly.</a:t>
            </a:r>
          </a:p>
          <a:p>
            <a:pPr marL="171450" indent="-171450">
              <a:buFont typeface="Arial" panose="020B0604020202020204" pitchFamily="34" charset="0"/>
              <a:buChar char="•"/>
            </a:pPr>
            <a:r>
              <a:rPr lang="en-US" b="1" dirty="0"/>
              <a:t>Use Hand Signals</a:t>
            </a:r>
            <a:r>
              <a:rPr lang="en-US" dirty="0"/>
              <a:t>: Communicate by using hand signals to show when you're turning or stopping. It helps keep everyone safe!</a:t>
            </a:r>
          </a:p>
          <a:p>
            <a:pPr marL="171450" indent="-171450">
              <a:buFont typeface="Arial" panose="020B0604020202020204" pitchFamily="34" charset="0"/>
              <a:buChar char="•"/>
            </a:pPr>
            <a:r>
              <a:rPr lang="en-US" b="1" dirty="0"/>
              <a:t>Plan Breaks</a:t>
            </a:r>
            <a:r>
              <a:rPr lang="en-US" dirty="0"/>
              <a:t>: Take breaks to rest, hydrate, and enjoy the scenery. It makes the ride more fun!</a:t>
            </a:r>
          </a:p>
          <a:p>
            <a:pPr marL="171450" indent="-171450">
              <a:buFont typeface="Arial" panose="020B0604020202020204" pitchFamily="34" charset="0"/>
              <a:buChar char="•"/>
            </a:pPr>
            <a:r>
              <a:rPr lang="en-US" b="1" dirty="0"/>
              <a:t>Respect Others</a:t>
            </a:r>
            <a:r>
              <a:rPr lang="en-US" dirty="0"/>
              <a:t>: Be mindful of pedestrians and other cyclists. Give space and say “excuse me” when passing.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Have Fun: </a:t>
            </a:r>
            <a:r>
              <a:rPr lang="en-US" sz="1200" dirty="0"/>
              <a:t>Have FUN when you explore on your bike!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algn="l"/>
            <a:r>
              <a:rPr lang="en-US" dirty="0"/>
              <a:t>Image Credit: Motor </a:t>
            </a:r>
            <a:r>
              <a:rPr lang="en-US" dirty="0" err="1"/>
              <a:t>TruckRun</a:t>
            </a:r>
            <a:r>
              <a:rPr lang="en-US" dirty="0"/>
              <a:t>. (2023). “</a:t>
            </a:r>
            <a:r>
              <a:rPr lang="en-US" b="0" i="0" dirty="0">
                <a:solidFill>
                  <a:srgbClr val="7F7F7F"/>
                </a:solidFill>
                <a:effectLst/>
                <a:latin typeface="plusjakartasans"/>
              </a:rPr>
              <a:t>Cyclists on a Gravel Path”. https://www.pexels.com/photo/cyclists-on-a-gravel-path-19373189/</a:t>
            </a:r>
          </a:p>
        </p:txBody>
      </p:sp>
      <p:sp>
        <p:nvSpPr>
          <p:cNvPr id="4" name="Slide Number Placeholder 3"/>
          <p:cNvSpPr>
            <a:spLocks noGrp="1"/>
          </p:cNvSpPr>
          <p:nvPr>
            <p:ph type="sldNum" sz="quarter" idx="5"/>
          </p:nvPr>
        </p:nvSpPr>
        <p:spPr/>
        <p:txBody>
          <a:bodyPr/>
          <a:lstStyle/>
          <a:p>
            <a:fld id="{414671EF-E930-5041-93E6-068926879B88}" type="slidenum">
              <a:rPr lang="en-US" smtClean="0"/>
              <a:t>22</a:t>
            </a:fld>
            <a:endParaRPr lang="en-US"/>
          </a:p>
        </p:txBody>
      </p:sp>
    </p:spTree>
    <p:extLst>
      <p:ext uri="{BB962C8B-B14F-4D97-AF65-F5344CB8AC3E}">
        <p14:creationId xmlns:p14="http://schemas.microsoft.com/office/powerpoint/2010/main" val="3578704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endParaRPr lang="en-US" dirty="0"/>
          </a:p>
          <a:p>
            <a:pPr marL="171450" indent="-171450">
              <a:buFont typeface="Arial" panose="020B0604020202020204" pitchFamily="34" charset="0"/>
              <a:buChar char="•"/>
            </a:pPr>
            <a:r>
              <a:rPr lang="en-US" dirty="0"/>
              <a:t>Obey traffic laws and use bike lanes (permitted for e-scooters and scooters</a:t>
            </a:r>
            <a:r>
              <a:rPr lang="en-US"/>
              <a:t>)</a:t>
            </a:r>
            <a:endParaRPr lang="en-US" dirty="0"/>
          </a:p>
          <a:p>
            <a:pPr marL="171450" indent="-171450">
              <a:buFont typeface="Arial" panose="020B0604020202020204" pitchFamily="34" charset="0"/>
              <a:buChar char="•"/>
            </a:pPr>
            <a:r>
              <a:rPr lang="en-US" dirty="0"/>
              <a:t>Always wear a helmet and stay focused while riding.</a:t>
            </a:r>
          </a:p>
          <a:p>
            <a:pPr marL="171450" indent="-171450">
              <a:buFont typeface="Arial" panose="020B0604020202020204" pitchFamily="34" charset="0"/>
              <a:buChar char="•"/>
            </a:pPr>
            <a:r>
              <a:rPr lang="en-US" dirty="0"/>
              <a:t>Safety is everyone’s responsibility, which includes those who are walking, biking, and driving.</a:t>
            </a:r>
          </a:p>
          <a:p>
            <a:endParaRPr lang="en-US" dirty="0"/>
          </a:p>
          <a:p>
            <a:r>
              <a:rPr lang="en-US" dirty="0"/>
              <a:t>Image Credit: Sugenthiran, A. (2019). Heart Lake Trail.</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23</a:t>
            </a:fld>
            <a:endParaRPr lang="en-CA"/>
          </a:p>
        </p:txBody>
      </p:sp>
    </p:spTree>
    <p:extLst>
      <p:ext uri="{BB962C8B-B14F-4D97-AF65-F5344CB8AC3E}">
        <p14:creationId xmlns:p14="http://schemas.microsoft.com/office/powerpoint/2010/main" val="3698498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171450" indent="-171450">
              <a:buFont typeface="Arial" panose="020B0604020202020204" pitchFamily="34" charset="0"/>
              <a:buChar char="•"/>
            </a:pPr>
            <a:r>
              <a:rPr lang="en-CA" dirty="0"/>
              <a:t>We’re in *</a:t>
            </a:r>
            <a:r>
              <a:rPr lang="en-CA" i="1" dirty="0"/>
              <a:t>state your city*</a:t>
            </a:r>
            <a:r>
              <a:rPr lang="en-CA" dirty="0"/>
              <a:t>, which is part of the Region of Peel.</a:t>
            </a:r>
            <a:endParaRPr lang="en-US" dirty="0"/>
          </a:p>
          <a:p>
            <a:endParaRPr lang="en-CA"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Image Credit: </a:t>
            </a:r>
            <a:r>
              <a:rPr lang="en-US" dirty="0" err="1">
                <a:ea typeface="Calibri"/>
                <a:cs typeface="Calibri"/>
              </a:rPr>
              <a:t>Vasnetsov</a:t>
            </a:r>
            <a:r>
              <a:rPr lang="en-US" dirty="0">
                <a:ea typeface="Calibri"/>
                <a:cs typeface="Calibri"/>
              </a:rPr>
              <a:t>, V. (2018). “Toddler Riding Bicycle on Road.” https://www.pexels.com/photo/toddler-riding-bicycle-on-road-1605943/</a:t>
            </a:r>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a:t>
            </a:fld>
            <a:endParaRPr lang="en-US"/>
          </a:p>
        </p:txBody>
      </p:sp>
    </p:spTree>
    <p:extLst>
      <p:ext uri="{BB962C8B-B14F-4D97-AF65-F5344CB8AC3E}">
        <p14:creationId xmlns:p14="http://schemas.microsoft.com/office/powerpoint/2010/main" val="740708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ea typeface="Calibri" panose="020F0502020204030204"/>
                <a:cs typeface="Calibri" panose="020F0502020204030204"/>
              </a:rPr>
              <a:t>Key points:</a:t>
            </a:r>
          </a:p>
          <a:p>
            <a:pPr marL="171450" indent="-171450">
              <a:buFont typeface="Arial" panose="020B0604020202020204" pitchFamily="34" charset="0"/>
              <a:buChar char="•"/>
            </a:pPr>
            <a:r>
              <a:rPr lang="en-US" dirty="0">
                <a:ea typeface="Calibri"/>
                <a:cs typeface="Calibri"/>
              </a:rPr>
              <a:t>Firstly, biking is a fun activity that we can do outdoors</a:t>
            </a:r>
          </a:p>
          <a:p>
            <a:pPr marL="171450" indent="-171450">
              <a:buFont typeface="Arial" panose="020B0604020202020204" pitchFamily="34" charset="0"/>
              <a:buChar char="•"/>
            </a:pPr>
            <a:r>
              <a:rPr lang="en-US" dirty="0">
                <a:ea typeface="Calibri"/>
                <a:cs typeface="Calibri"/>
              </a:rPr>
              <a:t>It helps us stay healthy by giving us exercise and gets our brains ready for learning</a:t>
            </a:r>
          </a:p>
          <a:p>
            <a:pPr marL="171450" indent="-171450">
              <a:buFont typeface="Arial" panose="020B0604020202020204" pitchFamily="34" charset="0"/>
              <a:buChar char="•"/>
            </a:pPr>
            <a:r>
              <a:rPr lang="en-US" dirty="0">
                <a:ea typeface="Calibri"/>
                <a:cs typeface="Calibri"/>
              </a:rPr>
              <a:t>It's a wonderful way to enjoy time with friends and family</a:t>
            </a:r>
          </a:p>
          <a:p>
            <a:pPr marL="171450" indent="-171450">
              <a:buFont typeface="Arial" panose="020B0604020202020204" pitchFamily="34" charset="0"/>
              <a:buChar char="•"/>
            </a:pPr>
            <a:r>
              <a:rPr lang="en-US" dirty="0">
                <a:ea typeface="Calibri"/>
                <a:cs typeface="Calibri"/>
              </a:rPr>
              <a:t>Biking is also good for the planet because it doesn't pollute the air, and it helps reduce the traffic around the school</a:t>
            </a:r>
          </a:p>
        </p:txBody>
      </p:sp>
      <p:sp>
        <p:nvSpPr>
          <p:cNvPr id="4" name="Slide Number Placeholder 3"/>
          <p:cNvSpPr>
            <a:spLocks noGrp="1"/>
          </p:cNvSpPr>
          <p:nvPr>
            <p:ph type="sldNum" sz="quarter" idx="5"/>
          </p:nvPr>
        </p:nvSpPr>
        <p:spPr/>
        <p:txBody>
          <a:bodyPr/>
          <a:lstStyle/>
          <a:p>
            <a:fld id="{414671EF-E930-5041-93E6-068926879B88}" type="slidenum">
              <a:rPr lang="en-US" smtClean="0"/>
              <a:t>4</a:t>
            </a:fld>
            <a:endParaRPr lang="en-US"/>
          </a:p>
        </p:txBody>
      </p:sp>
    </p:spTree>
    <p:extLst>
      <p:ext uri="{BB962C8B-B14F-4D97-AF65-F5344CB8AC3E}">
        <p14:creationId xmlns:p14="http://schemas.microsoft.com/office/powerpoint/2010/main" val="705985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dirty="0"/>
              <a:t>Bike safety is super important because it helps keep you safe while having fun</a:t>
            </a:r>
          </a:p>
          <a:p>
            <a:pPr marL="171450" indent="-171450">
              <a:buFont typeface="Arial" panose="020B0604020202020204" pitchFamily="34" charset="0"/>
              <a:buChar char="•"/>
            </a:pPr>
            <a:r>
              <a:rPr lang="en-US" dirty="0"/>
              <a:t>Wearing the proper gear and following rules can prevent serious injuries if you fall or get into any collisions</a:t>
            </a:r>
          </a:p>
          <a:p>
            <a:pPr marL="171450" indent="-171450">
              <a:buFont typeface="Arial" panose="020B0604020202020204" pitchFamily="34" charset="0"/>
              <a:buChar char="•"/>
            </a:pPr>
            <a:r>
              <a:rPr lang="en-US" dirty="0"/>
              <a:t>When everyone rides safely, it makes the roads better for everyone, including you, your friends, and other people</a:t>
            </a:r>
          </a:p>
          <a:p>
            <a:pPr marL="0" indent="0">
              <a:buFont typeface="Symbol"/>
              <a:buNone/>
            </a:pPr>
            <a:endParaRPr lang="en-US" dirty="0">
              <a:ea typeface="Calibri"/>
              <a:cs typeface="Calibri"/>
            </a:endParaRPr>
          </a:p>
          <a:p>
            <a:pPr marL="0" indent="0">
              <a:buFont typeface="Symbol"/>
              <a:buNone/>
            </a:pPr>
            <a:r>
              <a:rPr lang="en-US" dirty="0">
                <a:ea typeface="Calibri"/>
                <a:cs typeface="Calibri"/>
              </a:rPr>
              <a:t>Image Credit: </a:t>
            </a:r>
            <a:r>
              <a:rPr lang="en-US" dirty="0" err="1">
                <a:ea typeface="Calibri"/>
                <a:cs typeface="Calibri"/>
              </a:rPr>
              <a:t>Kampus</a:t>
            </a:r>
            <a:r>
              <a:rPr lang="en-US" dirty="0">
                <a:ea typeface="Calibri"/>
                <a:cs typeface="Calibri"/>
              </a:rPr>
              <a:t> Production. (2021). “Girl Wearing a Helmet.” https://www.pexels.com/photo/girl-wearing-a-helmet-7854108/</a:t>
            </a:r>
            <a:endParaRPr lang="en-CA" dirty="0">
              <a:ea typeface="Calibri"/>
              <a:cs typeface="Calibri"/>
            </a:endParaRPr>
          </a:p>
          <a:p>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5</a:t>
            </a:fld>
            <a:endParaRPr lang="en-US"/>
          </a:p>
        </p:txBody>
      </p:sp>
    </p:spTree>
    <p:extLst>
      <p:ext uri="{BB962C8B-B14F-4D97-AF65-F5344CB8AC3E}">
        <p14:creationId xmlns:p14="http://schemas.microsoft.com/office/powerpoint/2010/main" val="1726612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Activity 1:</a:t>
            </a:r>
          </a:p>
          <a:p>
            <a:endParaRPr lang="en-CA" dirty="0">
              <a:cs typeface="Calibri"/>
            </a:endParaRPr>
          </a:p>
          <a:p>
            <a:r>
              <a:rPr lang="en-CA" dirty="0">
                <a:cs typeface="Calibri"/>
              </a:rPr>
              <a:t>Have students guess each of the missing parts of the bike and ask if they know what it does/what’s its purpose is?</a:t>
            </a:r>
          </a:p>
          <a:p>
            <a:endParaRPr lang="en-CA" dirty="0">
              <a:cs typeface="Calibri"/>
            </a:endParaRPr>
          </a:p>
          <a:p>
            <a:r>
              <a:rPr lang="en-CA" dirty="0">
                <a:cs typeface="Calibri"/>
              </a:rPr>
              <a:t>Parts &amp; their purpose:</a:t>
            </a:r>
          </a:p>
          <a:p>
            <a:pPr marL="171450" indent="-171450">
              <a:buFont typeface="Arial" panose="020B0604020202020204" pitchFamily="34" charset="0"/>
              <a:buChar char="•"/>
            </a:pPr>
            <a:r>
              <a:rPr lang="en-US" b="1" dirty="0"/>
              <a:t>1 - Tire</a:t>
            </a:r>
            <a:r>
              <a:rPr lang="en-US" dirty="0"/>
              <a:t>: Supports the bike, helps with grip, and allows for smooth movement on different surfaces</a:t>
            </a:r>
          </a:p>
          <a:p>
            <a:pPr marL="171450" indent="-171450">
              <a:buFont typeface="Arial" panose="020B0604020202020204" pitchFamily="34" charset="0"/>
              <a:buChar char="•"/>
            </a:pPr>
            <a:r>
              <a:rPr lang="en-US" b="1" dirty="0"/>
              <a:t>2 - Chain</a:t>
            </a:r>
            <a:r>
              <a:rPr lang="en-US" dirty="0"/>
              <a:t>: Transfers power from the pedals to the wheels, allowing the bike to move</a:t>
            </a:r>
          </a:p>
          <a:p>
            <a:pPr marL="171450" indent="-171450">
              <a:buFont typeface="Arial" panose="020B0604020202020204" pitchFamily="34" charset="0"/>
              <a:buChar char="•"/>
            </a:pPr>
            <a:r>
              <a:rPr lang="en-US" b="1" dirty="0"/>
              <a:t>3 - Crank Arm</a:t>
            </a:r>
            <a:r>
              <a:rPr lang="en-US" dirty="0"/>
              <a:t>: Connects the pedals to the bike, allowing you to pedal and propel forward</a:t>
            </a:r>
          </a:p>
          <a:p>
            <a:pPr marL="171450" indent="-171450">
              <a:buFont typeface="Arial" panose="020B0604020202020204" pitchFamily="34" charset="0"/>
              <a:buChar char="•"/>
            </a:pPr>
            <a:r>
              <a:rPr lang="en-US" b="1" dirty="0"/>
              <a:t>4 - Bell</a:t>
            </a:r>
            <a:r>
              <a:rPr lang="en-US" dirty="0"/>
              <a:t>: Alerts pedestrians and other cyclists when you’re approaching</a:t>
            </a:r>
          </a:p>
          <a:p>
            <a:pPr marL="171450" indent="-171450">
              <a:buFont typeface="Arial" panose="020B0604020202020204" pitchFamily="34" charset="0"/>
              <a:buChar char="•"/>
            </a:pPr>
            <a:r>
              <a:rPr lang="en-US" b="1" dirty="0"/>
              <a:t>5 - Front/Rear Light</a:t>
            </a:r>
            <a:r>
              <a:rPr lang="en-US" dirty="0"/>
              <a:t>: Illuminates the path ahead for safety during low-light conditions/during the night</a:t>
            </a:r>
          </a:p>
          <a:p>
            <a:pPr marL="171450" indent="-171450">
              <a:buFont typeface="Arial" panose="020B0604020202020204" pitchFamily="34" charset="0"/>
              <a:buChar char="•"/>
            </a:pPr>
            <a:r>
              <a:rPr lang="en-US" b="1" dirty="0"/>
              <a:t>6 - Handlebar</a:t>
            </a:r>
            <a:r>
              <a:rPr lang="en-US" dirty="0"/>
              <a:t>: Allows you to steer and control the direction of the bike</a:t>
            </a:r>
          </a:p>
          <a:p>
            <a:pPr marL="171450" indent="-171450">
              <a:buFont typeface="Arial" panose="020B0604020202020204" pitchFamily="34" charset="0"/>
              <a:buChar char="•"/>
            </a:pPr>
            <a:r>
              <a:rPr lang="en-US" b="1" dirty="0"/>
              <a:t>7 - Front Brake Lever</a:t>
            </a:r>
            <a:r>
              <a:rPr lang="en-US" dirty="0"/>
              <a:t>: Slows down or stops the front wheel for better control</a:t>
            </a:r>
          </a:p>
          <a:p>
            <a:pPr marL="171450" indent="-171450">
              <a:buFont typeface="Arial" panose="020B0604020202020204" pitchFamily="34" charset="0"/>
              <a:buChar char="•"/>
            </a:pPr>
            <a:r>
              <a:rPr lang="en-US" b="1" dirty="0"/>
              <a:t>8 - Rear Brake Lever</a:t>
            </a:r>
            <a:r>
              <a:rPr lang="en-US" dirty="0"/>
              <a:t>: Slows down or stops the rear wheel, helping to stop the bike safely</a:t>
            </a:r>
          </a:p>
          <a:p>
            <a:pPr marL="171450" indent="-171450">
              <a:buFont typeface="Arial" panose="020B0604020202020204" pitchFamily="34" charset="0"/>
              <a:buChar char="•"/>
            </a:pPr>
            <a:r>
              <a:rPr lang="en-US" b="1" dirty="0"/>
              <a:t>9 – Bike Seat</a:t>
            </a:r>
            <a:r>
              <a:rPr lang="en-US" dirty="0"/>
              <a:t>: Where you can sit down comfortably and makes riding easier by spreading your weight evenly across the bike</a:t>
            </a:r>
            <a:endParaRPr lang="en-CA" dirty="0">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7</a:t>
            </a:fld>
            <a:endParaRPr lang="en-US"/>
          </a:p>
        </p:txBody>
      </p:sp>
    </p:spTree>
    <p:extLst>
      <p:ext uri="{BB962C8B-B14F-4D97-AF65-F5344CB8AC3E}">
        <p14:creationId xmlns:p14="http://schemas.microsoft.com/office/powerpoint/2010/main" val="2836459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pPr marL="171450" indent="-171450">
              <a:buFont typeface="Arial" panose="020B0604020202020204" pitchFamily="34" charset="0"/>
              <a:buChar char="•"/>
            </a:pPr>
            <a:r>
              <a:rPr lang="en-US" b="1" dirty="0"/>
              <a:t>Red Rear Reflector/Light - </a:t>
            </a:r>
            <a:r>
              <a:rPr lang="en-US" dirty="0"/>
              <a:t>required for visibility from behind</a:t>
            </a:r>
            <a:endParaRPr lang="en-US" b="0" dirty="0"/>
          </a:p>
          <a:p>
            <a:pPr marL="171450" indent="-171450">
              <a:buFont typeface="Arial" panose="020B0604020202020204" pitchFamily="34" charset="0"/>
              <a:buChar char="•"/>
            </a:pPr>
            <a:r>
              <a:rPr lang="en-US" b="1" dirty="0"/>
              <a:t>White Front Reflector/Light - </a:t>
            </a:r>
            <a:r>
              <a:rPr lang="en-US" dirty="0"/>
              <a:t>essential for illuminating the path and enhancing visibility to oncoming traffic</a:t>
            </a:r>
            <a:endParaRPr lang="en-US" b="0" dirty="0"/>
          </a:p>
          <a:p>
            <a:pPr marL="171450" indent="-171450">
              <a:buFont typeface="Arial" panose="020B0604020202020204" pitchFamily="34" charset="0"/>
              <a:buChar char="•"/>
            </a:pPr>
            <a:r>
              <a:rPr lang="en-US" b="1" dirty="0"/>
              <a:t>Bell/Horn - </a:t>
            </a:r>
            <a:r>
              <a:rPr lang="en-US" dirty="0"/>
              <a:t>needed for signaling to pedestrians and other cyclists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Remind students to check their bikes at home or before using any bike to make </a:t>
            </a:r>
            <a:r>
              <a:rPr lang="en-CA" sz="1200" b="1" dirty="0">
                <a:solidFill>
                  <a:schemeClr val="bg1"/>
                </a:solidFill>
                <a:effectLst/>
                <a:latin typeface="Calibri" panose="020F0502020204030204" pitchFamily="34" charset="0"/>
                <a:ea typeface="Times New Roman" panose="02020603050405020304" pitchFamily="18" charset="0"/>
              </a:rPr>
              <a:t>sure it has all of these items.</a:t>
            </a:r>
            <a:endParaRPr lang="en-US" b="1"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Image Credits:</a:t>
            </a:r>
          </a:p>
          <a:p>
            <a:pPr marL="171450" indent="-171450">
              <a:buFont typeface="Arial" panose="020B0604020202020204" pitchFamily="34" charset="0"/>
              <a:buChar char="•"/>
            </a:pPr>
            <a:endParaRPr lang="en-US" dirty="0"/>
          </a:p>
          <a:p>
            <a:pPr algn="l"/>
            <a:r>
              <a:rPr lang="en-US" dirty="0" err="1"/>
              <a:t>Koval</a:t>
            </a:r>
            <a:r>
              <a:rPr lang="en-US" dirty="0"/>
              <a:t>, R. (202</a:t>
            </a:r>
            <a:r>
              <a:rPr lang="en-US" b="0" dirty="0"/>
              <a:t>3). “</a:t>
            </a:r>
            <a:r>
              <a:rPr lang="en-US" b="0" i="0" dirty="0">
                <a:solidFill>
                  <a:srgbClr val="7F7F7F"/>
                </a:solidFill>
                <a:effectLst/>
                <a:latin typeface="plusjakartasans"/>
              </a:rPr>
              <a:t>Bicycle on the road in summer”. </a:t>
            </a:r>
            <a:r>
              <a:rPr lang="en-US" dirty="0"/>
              <a:t>https://www.pexels.com/photo/bicycle-on-the-road-in-summer-15223085/</a:t>
            </a:r>
          </a:p>
          <a:p>
            <a:r>
              <a:rPr lang="en-US" dirty="0" err="1"/>
              <a:t>Lach</a:t>
            </a:r>
            <a:r>
              <a:rPr lang="en-US" dirty="0"/>
              <a:t>, , R. (2021). “</a:t>
            </a:r>
            <a:r>
              <a:rPr lang="en-US" b="0" dirty="0">
                <a:solidFill>
                  <a:srgbClr val="7F7F7F"/>
                </a:solidFill>
                <a:effectLst/>
              </a:rPr>
              <a:t>Baguettes in Picnic Basket Hanging on Bike Handlebar”. https://www.pexels.com/photo/bottle-of-wine-and-baguettes-in-picnic-basket-hanging-on-bike-handlebar-10220134/</a:t>
            </a:r>
          </a:p>
          <a:p>
            <a:r>
              <a:rPr lang="en-US" b="0" dirty="0" err="1">
                <a:solidFill>
                  <a:srgbClr val="7F7F7F"/>
                </a:solidFill>
                <a:effectLst/>
              </a:rPr>
              <a:t>Crichard</a:t>
            </a:r>
            <a:r>
              <a:rPr lang="en-US" b="0" dirty="0">
                <a:solidFill>
                  <a:srgbClr val="7F7F7F"/>
                </a:solidFill>
                <a:effectLst/>
              </a:rPr>
              <a:t>, A. (2023). “Bicycle Seat Close Up”. https://www.pexels.com/photo/bicycle-seat-close-up-17774658/</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8</a:t>
            </a:fld>
            <a:endParaRPr lang="en-CA"/>
          </a:p>
        </p:txBody>
      </p:sp>
    </p:spTree>
    <p:extLst>
      <p:ext uri="{BB962C8B-B14F-4D97-AF65-F5344CB8AC3E}">
        <p14:creationId xmlns:p14="http://schemas.microsoft.com/office/powerpoint/2010/main" val="3177843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CA" dirty="0"/>
              <a:t>Here are some important gear to wear before heading out to bike.</a:t>
            </a:r>
          </a:p>
          <a:p>
            <a:pPr marL="628650" lvl="1" indent="-171450">
              <a:buFont typeface="Arial" panose="020B0604020202020204" pitchFamily="34" charset="0"/>
              <a:buChar char="•"/>
            </a:pPr>
            <a:r>
              <a:rPr lang="en-US" b="1" dirty="0"/>
              <a:t>Helmet: </a:t>
            </a:r>
            <a:r>
              <a:rPr lang="en-US" dirty="0"/>
              <a:t>Protects the head in case of falls or collisions, reducing the risk of serious injury.</a:t>
            </a:r>
          </a:p>
          <a:p>
            <a:pPr marL="628650" lvl="1" indent="-171450">
              <a:buFont typeface="Arial" panose="020B0604020202020204" pitchFamily="34" charset="0"/>
              <a:buChar char="•"/>
            </a:pPr>
            <a:r>
              <a:rPr lang="en-US" b="1" dirty="0"/>
              <a:t>Knee Pads/Elbow Pads: </a:t>
            </a:r>
            <a:r>
              <a:rPr lang="en-US" dirty="0"/>
              <a:t>Protects the knees and elbows from scrapes and bruises during falls or bumps.</a:t>
            </a:r>
          </a:p>
          <a:p>
            <a:pPr marL="628650" lvl="1" indent="-171450">
              <a:buFont typeface="Arial" panose="020B0604020202020204" pitchFamily="34" charset="0"/>
              <a:buChar char="•"/>
            </a:pPr>
            <a:r>
              <a:rPr lang="en-US" b="1" dirty="0"/>
              <a:t>Bright Clothing/Reflective Clothing: </a:t>
            </a:r>
            <a:r>
              <a:rPr lang="en-US" dirty="0"/>
              <a:t>Makes you more visible to drivers and other cyclists</a:t>
            </a:r>
          </a:p>
          <a:p>
            <a:pPr marL="628650" lvl="1" indent="-171450">
              <a:buFont typeface="Arial" panose="020B0604020202020204" pitchFamily="34" charset="0"/>
              <a:buChar char="•"/>
            </a:pPr>
            <a:r>
              <a:rPr lang="en-US" b="1" dirty="0"/>
              <a:t>Closed-Toe Shoes: </a:t>
            </a:r>
            <a:r>
              <a:rPr lang="en-US" dirty="0"/>
              <a:t>Protects feet and provides good grip on the pedals.</a:t>
            </a:r>
          </a:p>
          <a:p>
            <a:pPr marL="628650" lvl="1" indent="-171450">
              <a:buFont typeface="Arial" panose="020B0604020202020204" pitchFamily="34" charset="0"/>
              <a:buChar char="•"/>
            </a:pPr>
            <a:r>
              <a:rPr lang="en-US" b="1" dirty="0"/>
              <a:t>Sunscreen:</a:t>
            </a:r>
            <a:r>
              <a:rPr lang="en-US" dirty="0"/>
              <a:t> Protects exposed skin from sunburn during long rides in sunny weather.</a:t>
            </a:r>
            <a:endParaRPr lang="en-US" dirty="0">
              <a:solidFill>
                <a:schemeClr val="bg1"/>
              </a:solidFill>
            </a:endParaRPr>
          </a:p>
          <a:p>
            <a:pPr marL="628650" lvl="1" indent="-171450">
              <a:buFont typeface="Arial" panose="020B0604020202020204" pitchFamily="34" charset="0"/>
              <a:buChar char="•"/>
            </a:pPr>
            <a:endParaRPr lang="en-US" dirty="0"/>
          </a:p>
          <a:p>
            <a:pPr algn="l"/>
            <a:r>
              <a:rPr lang="en-US" dirty="0">
                <a:ea typeface="Calibri"/>
                <a:cs typeface="Calibri"/>
              </a:rPr>
              <a:t>Image Credit: </a:t>
            </a:r>
            <a:r>
              <a:rPr lang="en-US" dirty="0" err="1">
                <a:ea typeface="Calibri"/>
                <a:cs typeface="Calibri"/>
              </a:rPr>
              <a:t>Fring</a:t>
            </a:r>
            <a:r>
              <a:rPr lang="en-US" dirty="0">
                <a:ea typeface="Calibri"/>
                <a:cs typeface="Calibri"/>
              </a:rPr>
              <a:t>, G. (2020). </a:t>
            </a:r>
            <a:r>
              <a:rPr lang="en-US" b="0" dirty="0">
                <a:ea typeface="Calibri"/>
                <a:cs typeface="Calibri"/>
              </a:rPr>
              <a:t>“</a:t>
            </a:r>
            <a:r>
              <a:rPr lang="en-CA" b="0" i="0" dirty="0">
                <a:solidFill>
                  <a:srgbClr val="7F7F7F"/>
                </a:solidFill>
                <a:effectLst/>
                <a:latin typeface="plusjakartasans"/>
              </a:rPr>
              <a:t>Boy on Bike</a:t>
            </a:r>
            <a:r>
              <a:rPr lang="en-US" dirty="0">
                <a:ea typeface="Calibri"/>
                <a:cs typeface="Calibri"/>
              </a:rPr>
              <a:t>.” https://pexels.com/photo/boy-on-bike-4971077/</a:t>
            </a:r>
            <a:endParaRPr lang="en-US" dirty="0"/>
          </a:p>
        </p:txBody>
      </p:sp>
      <p:sp>
        <p:nvSpPr>
          <p:cNvPr id="4" name="Slide Number Placeholder 3"/>
          <p:cNvSpPr>
            <a:spLocks noGrp="1"/>
          </p:cNvSpPr>
          <p:nvPr>
            <p:ph type="sldNum" sz="quarter" idx="5"/>
          </p:nvPr>
        </p:nvSpPr>
        <p:spPr/>
        <p:txBody>
          <a:bodyPr/>
          <a:lstStyle/>
          <a:p>
            <a:fld id="{414671EF-E930-5041-93E6-068926879B88}" type="slidenum">
              <a:rPr lang="en-US" smtClean="0"/>
              <a:t>10</a:t>
            </a:fld>
            <a:endParaRPr lang="en-US"/>
          </a:p>
        </p:txBody>
      </p:sp>
    </p:spTree>
    <p:extLst>
      <p:ext uri="{BB962C8B-B14F-4D97-AF65-F5344CB8AC3E}">
        <p14:creationId xmlns:p14="http://schemas.microsoft.com/office/powerpoint/2010/main" val="1091103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628650" lvl="1" indent="-171450">
              <a:buFont typeface="Arial" panose="020B0604020202020204" pitchFamily="34" charset="0"/>
              <a:buChar char="•"/>
            </a:pPr>
            <a:r>
              <a:rPr lang="en-US" dirty="0"/>
              <a:t>Walk through how to wear a helmet and 2-V-1 rule</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14671EF-E930-5041-93E6-068926879B88}" type="slidenum">
              <a:rPr lang="en-US" smtClean="0"/>
              <a:t>11</a:t>
            </a:fld>
            <a:endParaRPr lang="en-US"/>
          </a:p>
        </p:txBody>
      </p:sp>
    </p:spTree>
    <p:extLst>
      <p:ext uri="{BB962C8B-B14F-4D97-AF65-F5344CB8AC3E}">
        <p14:creationId xmlns:p14="http://schemas.microsoft.com/office/powerpoint/2010/main" val="1505490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endParaRPr lang="en-US" dirty="0"/>
          </a:p>
          <a:p>
            <a:r>
              <a:rPr lang="en-US" dirty="0"/>
              <a:t>The ABC check is important to do before taking your bike for a ride. It helps us make sure the bike is safe to ride. [Play video.]</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13</a:t>
            </a:fld>
            <a:endParaRPr lang="en-CA"/>
          </a:p>
        </p:txBody>
      </p:sp>
    </p:spTree>
    <p:extLst>
      <p:ext uri="{BB962C8B-B14F-4D97-AF65-F5344CB8AC3E}">
        <p14:creationId xmlns:p14="http://schemas.microsoft.com/office/powerpoint/2010/main" val="3281397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Divider with P logo">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18672F6A-A8C4-4BDC-A8F9-95D7D32F9642}"/>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1">
            <a:extLst>
              <a:ext uri="{FF2B5EF4-FFF2-40B4-BE49-F238E27FC236}">
                <a16:creationId xmlns:a16="http://schemas.microsoft.com/office/drawing/2014/main" id="{AF612436-93BC-424E-99D0-FCC69E074A33}"/>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a:extLst>
              <a:ext uri="{FF2B5EF4-FFF2-40B4-BE49-F238E27FC236}">
                <a16:creationId xmlns:a16="http://schemas.microsoft.com/office/drawing/2014/main" id="{45EFCCB1-19AF-A815-E7F5-4FDD4E72756B}"/>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752475" y="2144983"/>
            <a:ext cx="10648951" cy="2154436"/>
          </a:xfrm>
          <a:prstGeom prst="rect">
            <a:avLst/>
          </a:prstGeom>
        </p:spPr>
        <p:txBody>
          <a:bodyPr anchor="ctr" anchorCtr="0"/>
          <a:lstStyle>
            <a:lvl1pPr algn="l" fontAlgn="t">
              <a:lnSpc>
                <a:spcPct val="80000"/>
              </a:lnSpc>
              <a:spcAft>
                <a:spcPts val="1200"/>
              </a:spcAft>
              <a:defRPr sz="8000" b="1" i="0"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819625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1" name="Picture 11">
            <a:extLst>
              <a:ext uri="{FF2B5EF4-FFF2-40B4-BE49-F238E27FC236}">
                <a16:creationId xmlns:a16="http://schemas.microsoft.com/office/drawing/2014/main" id="{52328342-F041-9843-AA8F-408A56C34A14}"/>
              </a:ext>
              <a:ext uri="{C183D7F6-B498-43B3-948B-1728B52AA6E4}">
                <adec:decorative xmlns:adec="http://schemas.microsoft.com/office/drawing/2017/decorative" val="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336"/>
          <a:stretch/>
        </p:blipFill>
        <p:spPr bwMode="auto">
          <a:xfrm>
            <a:off x="8862485" y="3429001"/>
            <a:ext cx="280035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a:extLst>
              <a:ext uri="{FF2B5EF4-FFF2-40B4-BE49-F238E27FC236}">
                <a16:creationId xmlns:a16="http://schemas.microsoft.com/office/drawing/2014/main" id="{77AC1A93-A1EB-8B4D-B0E0-BC531EF3B1B6}"/>
              </a:ext>
            </a:extLst>
          </p:cNvPr>
          <p:cNvPicPr>
            <a:picLocks noChangeAspect="1" noChangeArrowheads="1"/>
          </p:cNvPicPr>
          <p:nvPr/>
        </p:nvPicPr>
        <p:blipFill>
          <a:blip r:embed="rId3"/>
          <a:srcRect/>
          <a:stretch/>
        </p:blipFill>
        <p:spPr bwMode="auto">
          <a:xfrm>
            <a:off x="528906" y="569867"/>
            <a:ext cx="2446644" cy="82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hasCustomPrompt="1"/>
          </p:nvPr>
        </p:nvSpPr>
        <p:spPr>
          <a:xfrm>
            <a:off x="528905" y="2264088"/>
            <a:ext cx="10856019" cy="1084784"/>
          </a:xfrm>
          <a:prstGeom prst="rect">
            <a:avLst/>
          </a:prstGeom>
        </p:spPr>
        <p:txBody>
          <a:bodyPr wrap="square" anchor="t">
            <a:spAutoFit/>
          </a:bodyPr>
          <a:lstStyle>
            <a:lvl1pPr algn="l">
              <a:lnSpc>
                <a:spcPct val="80000"/>
              </a:lnSpc>
              <a:spcAft>
                <a:spcPts val="1200"/>
              </a:spcAft>
              <a:defRPr sz="8000" baseline="0"/>
            </a:lvl1pPr>
          </a:lstStyle>
          <a:p>
            <a:r>
              <a:rPr lang="en-US"/>
              <a:t>Click to edit master</a:t>
            </a:r>
          </a:p>
        </p:txBody>
      </p:sp>
      <p:sp>
        <p:nvSpPr>
          <p:cNvPr id="3" name="Subtitle 2">
            <a:extLst>
              <a:ext uri="{FF2B5EF4-FFF2-40B4-BE49-F238E27FC236}">
                <a16:creationId xmlns:a16="http://schemas.microsoft.com/office/drawing/2014/main" id="{5746DCDF-21FE-8C4D-8745-7DCFD4D2570B}"/>
              </a:ext>
            </a:extLst>
          </p:cNvPr>
          <p:cNvSpPr>
            <a:spLocks noGrp="1"/>
          </p:cNvSpPr>
          <p:nvPr>
            <p:ph type="subTitle" idx="1" hasCustomPrompt="1"/>
          </p:nvPr>
        </p:nvSpPr>
        <p:spPr>
          <a:xfrm>
            <a:off x="528906" y="3457888"/>
            <a:ext cx="8806423" cy="646331"/>
          </a:xfrm>
        </p:spPr>
        <p:txBody>
          <a:bodyPr wrap="square">
            <a:spAutoFit/>
          </a:bodyPr>
          <a:lstStyle>
            <a:lvl1pPr marL="0" indent="0" algn="l">
              <a:buNone/>
              <a:defRPr sz="4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9" name="Text Placeholder 18">
            <a:extLst>
              <a:ext uri="{FF2B5EF4-FFF2-40B4-BE49-F238E27FC236}">
                <a16:creationId xmlns:a16="http://schemas.microsoft.com/office/drawing/2014/main" id="{ED314930-454A-F846-BAF7-F0B6DD2E71DE}"/>
              </a:ext>
            </a:extLst>
          </p:cNvPr>
          <p:cNvSpPr>
            <a:spLocks noGrp="1"/>
          </p:cNvSpPr>
          <p:nvPr>
            <p:ph type="body" sz="quarter" idx="10" hasCustomPrompt="1"/>
          </p:nvPr>
        </p:nvSpPr>
        <p:spPr>
          <a:xfrm>
            <a:off x="529166" y="5547797"/>
            <a:ext cx="8806161" cy="646331"/>
          </a:xfrm>
        </p:spPr>
        <p:txBody>
          <a:bodyPr wrap="square">
            <a:spAutoFit/>
          </a:bodyPr>
          <a:lstStyle>
            <a:lvl1pPr marL="0" indent="0" eaLnBrk="1" fontAlgn="auto" hangingPunct="1">
              <a:spcBef>
                <a:spcPts val="0"/>
              </a:spcBef>
              <a:spcAft>
                <a:spcPts val="0"/>
              </a:spcAft>
              <a:buNone/>
              <a:defRPr/>
            </a:lvl1pPr>
            <a:lvl3pPr>
              <a:buNone/>
              <a:defRPr/>
            </a:lvl3pPr>
            <a:lvl4pPr>
              <a:buNone/>
              <a:defRPr/>
            </a:lvl4pPr>
          </a:lstStyle>
          <a:p>
            <a:pPr eaLnBrk="1" fontAlgn="auto" hangingPunct="1">
              <a:spcBef>
                <a:spcPts val="0"/>
              </a:spcBef>
              <a:spcAft>
                <a:spcPts val="0"/>
              </a:spcAft>
              <a:defRPr/>
            </a:pPr>
            <a:r>
              <a:rPr lang="en-US" altLang="en-US" sz="2000" spc="-51" baseline="0">
                <a:latin typeface="+mn-lt"/>
              </a:rPr>
              <a:t>Click to edit your name or department </a:t>
            </a:r>
            <a:br>
              <a:rPr lang="en-US" altLang="en-US" sz="2000" spc="-51" baseline="0">
                <a:latin typeface="+mn-lt"/>
              </a:rPr>
            </a:br>
            <a:r>
              <a:rPr lang="en-US" altLang="en-US" sz="2000" spc="-51" baseline="0">
                <a:latin typeface="+mn-lt"/>
              </a:rPr>
              <a:t>Click to edit a date, 2021</a:t>
            </a:r>
          </a:p>
        </p:txBody>
      </p:sp>
    </p:spTree>
    <p:extLst>
      <p:ext uri="{BB962C8B-B14F-4D97-AF65-F5344CB8AC3E}">
        <p14:creationId xmlns:p14="http://schemas.microsoft.com/office/powerpoint/2010/main" val="2971037247"/>
      </p:ext>
    </p:extLst>
  </p:cSld>
  <p:clrMapOvr>
    <a:masterClrMapping/>
  </p:clrMapOvr>
  <p:extLst>
    <p:ext uri="{DCECCB84-F9BA-43D5-87BE-67443E8EF086}">
      <p15:sldGuideLst xmlns:p15="http://schemas.microsoft.com/office/powerpoint/2012/main">
        <p15:guide id="1" orient="horz" pos="14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ideo" Target="https://www.youtube.com/embed/ghq9m8hpRao?feature=oembed" TargetMode="External"/><Relationship Id="rId5" Type="http://schemas.openxmlformats.org/officeDocument/2006/relationships/image" Target="../media/image18.jpeg"/><Relationship Id="rId4" Type="http://schemas.openxmlformats.org/officeDocument/2006/relationships/hyperlink" Target="https://www.youtube.com/watch?v=ghq9m8hpRao"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creativecommons.org/licenses/by-nc/3.0/" TargetMode="External"/><Relationship Id="rId4" Type="http://schemas.openxmlformats.org/officeDocument/2006/relationships/hyperlink" Target="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3" Type="http://schemas.openxmlformats.org/officeDocument/2006/relationships/hyperlink" Target="mailto:walkandroll@peelregion.ca" TargetMode="External"/><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hyperlink" Target="https://www.peelregion.ca/environmental-education/transportation/" TargetMode="External"/><Relationship Id="rId4" Type="http://schemas.openxmlformats.org/officeDocument/2006/relationships/hyperlink" Target="https://www.peelregion.ca/environmental" TargetMode="Externa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jpg"/><Relationship Id="rId4" Type="http://schemas.microsoft.com/office/2007/relationships/hdphoto" Target="../media/hdphoto1.wdp"/><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E9CFA-1DF2-6095-BC69-022333D7D17C}"/>
              </a:ext>
            </a:extLst>
          </p:cNvPr>
          <p:cNvSpPr>
            <a:spLocks noGrp="1"/>
          </p:cNvSpPr>
          <p:nvPr>
            <p:ph type="ctrTitle"/>
          </p:nvPr>
        </p:nvSpPr>
        <p:spPr>
          <a:xfrm>
            <a:off x="295274" y="375791"/>
            <a:ext cx="11601451" cy="750975"/>
          </a:xfrm>
        </p:spPr>
        <p:txBody>
          <a:bodyPr/>
          <a:lstStyle/>
          <a:p>
            <a:r>
              <a:rPr lang="en-US" sz="4800" dirty="0"/>
              <a:t>Teacher Notes before presentation</a:t>
            </a:r>
          </a:p>
        </p:txBody>
      </p:sp>
      <p:sp>
        <p:nvSpPr>
          <p:cNvPr id="3" name="TextBox 2">
            <a:extLst>
              <a:ext uri="{FF2B5EF4-FFF2-40B4-BE49-F238E27FC236}">
                <a16:creationId xmlns:a16="http://schemas.microsoft.com/office/drawing/2014/main" id="{86098739-38DE-4779-AA30-EEE01115EFC3}"/>
              </a:ext>
            </a:extLst>
          </p:cNvPr>
          <p:cNvSpPr txBox="1"/>
          <p:nvPr/>
        </p:nvSpPr>
        <p:spPr>
          <a:xfrm>
            <a:off x="346153" y="1270738"/>
            <a:ext cx="11027251" cy="123110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rabicPeriod"/>
            </a:pPr>
            <a:r>
              <a:rPr lang="en-US" sz="2000" dirty="0">
                <a:solidFill>
                  <a:schemeClr val="bg1"/>
                </a:solidFill>
                <a:latin typeface="+mj-lt"/>
                <a:cs typeface="Arial"/>
              </a:rPr>
              <a:t>Videos will play automatically.</a:t>
            </a:r>
          </a:p>
          <a:p>
            <a:pPr marL="457189" indent="-457189">
              <a:buAutoNum type="arabicPeriod"/>
            </a:pPr>
            <a:endParaRPr lang="en-US" sz="1200" dirty="0">
              <a:solidFill>
                <a:schemeClr val="bg1"/>
              </a:solidFill>
              <a:latin typeface="+mj-lt"/>
              <a:cs typeface="Arial"/>
            </a:endParaRPr>
          </a:p>
          <a:p>
            <a:pPr marL="457189" indent="-457189">
              <a:buAutoNum type="arabicPeriod"/>
            </a:pPr>
            <a:r>
              <a:rPr lang="en-US" sz="2000" dirty="0">
                <a:solidFill>
                  <a:schemeClr val="bg1"/>
                </a:solidFill>
                <a:latin typeface="+mj-lt"/>
                <a:cs typeface="Arial"/>
              </a:rPr>
              <a:t>There are key points and answers in the notes section that we recommend covering if you are not using the script provided for the presentation. </a:t>
            </a:r>
            <a:endParaRPr lang="en-US" sz="2000" dirty="0">
              <a:solidFill>
                <a:schemeClr val="bg1"/>
              </a:solidFill>
              <a:latin typeface="+mj-lt"/>
            </a:endParaRPr>
          </a:p>
        </p:txBody>
      </p:sp>
      <p:sp>
        <p:nvSpPr>
          <p:cNvPr id="4" name="Title 1">
            <a:extLst>
              <a:ext uri="{FF2B5EF4-FFF2-40B4-BE49-F238E27FC236}">
                <a16:creationId xmlns:a16="http://schemas.microsoft.com/office/drawing/2014/main" id="{4D37B587-2809-180F-9A2B-4989CD8961E0}"/>
              </a:ext>
            </a:extLst>
          </p:cNvPr>
          <p:cNvSpPr txBox="1">
            <a:spLocks/>
          </p:cNvSpPr>
          <p:nvPr/>
        </p:nvSpPr>
        <p:spPr>
          <a:xfrm>
            <a:off x="295275" y="2789787"/>
            <a:ext cx="11601451" cy="750975"/>
          </a:xfrm>
          <a:prstGeom prst="rect">
            <a:avLst/>
          </a:prstGeom>
        </p:spPr>
        <p:txBody>
          <a:bodyPr vert="horz" lIns="91440" tIns="45720" rIns="91440" bIns="45720" rtlCol="0" anchor="ctr" anchorCtr="0">
            <a:normAutofit/>
          </a:bodyPr>
          <a:lstStyle>
            <a:lvl1pPr algn="l" defTabSz="914400" rtl="0" eaLnBrk="1" fontAlgn="t" latinLnBrk="0" hangingPunct="1">
              <a:lnSpc>
                <a:spcPct val="80000"/>
              </a:lnSpc>
              <a:spcBef>
                <a:spcPct val="0"/>
              </a:spcBef>
              <a:spcAft>
                <a:spcPts val="1200"/>
              </a:spcAft>
              <a:buNone/>
              <a:defRPr sz="8000" b="1" i="0" kern="1200" baseline="0">
                <a:solidFill>
                  <a:schemeClr val="bg1"/>
                </a:solidFill>
                <a:latin typeface="+mj-lt"/>
                <a:ea typeface="+mj-ea"/>
                <a:cs typeface="+mj-cs"/>
              </a:defRPr>
            </a:lvl1pPr>
          </a:lstStyle>
          <a:p>
            <a:r>
              <a:rPr lang="en-US" sz="4800" dirty="0"/>
              <a:t>Teacher Resources</a:t>
            </a:r>
          </a:p>
        </p:txBody>
      </p:sp>
      <p:sp>
        <p:nvSpPr>
          <p:cNvPr id="5" name="TextBox 4">
            <a:extLst>
              <a:ext uri="{FF2B5EF4-FFF2-40B4-BE49-F238E27FC236}">
                <a16:creationId xmlns:a16="http://schemas.microsoft.com/office/drawing/2014/main" id="{8FDEC266-FE61-FDFF-1077-4E40DF65E1B0}"/>
              </a:ext>
            </a:extLst>
          </p:cNvPr>
          <p:cNvSpPr txBox="1"/>
          <p:nvPr/>
        </p:nvSpPr>
        <p:spPr>
          <a:xfrm>
            <a:off x="346153" y="3540762"/>
            <a:ext cx="11697163" cy="2954655"/>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228600" marR="0" lvl="0" indent="-228600">
              <a:spcBef>
                <a:spcPts val="0"/>
              </a:spcBef>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What can your school do to get more students cycling to school? </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Hold a </a:t>
            </a:r>
            <a:r>
              <a:rPr lang="en-CA" sz="2000" dirty="0">
                <a:solidFill>
                  <a:schemeClr val="bg1"/>
                </a:solidFill>
                <a:effectLst/>
                <a:latin typeface="+mj-lt"/>
                <a:ea typeface="Times New Roman" panose="02020603050405020304" pitchFamily="18" charset="0"/>
                <a:cs typeface="Aptos" panose="020B0004020202020204" pitchFamily="34" charset="0"/>
              </a:rPr>
              <a:t>Bike to school Fridays Challenge</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Share an announcement; </a:t>
            </a:r>
            <a:r>
              <a:rPr lang="en-CA" sz="2000" dirty="0">
                <a:solidFill>
                  <a:schemeClr val="bg1"/>
                </a:solidFill>
                <a:effectLst/>
                <a:latin typeface="+mj-lt"/>
                <a:ea typeface="Times New Roman" panose="02020603050405020304" pitchFamily="18" charset="0"/>
                <a:cs typeface="Aptos" panose="020B0004020202020204" pitchFamily="34" charset="0"/>
              </a:rPr>
              <a:t>“This Bike to School Week, let’s get out and explore and have fun”</a:t>
            </a:r>
          </a:p>
          <a:p>
            <a:pPr lvl="1"/>
            <a:endParaRPr lang="en-CA" sz="1200" dirty="0">
              <a:solidFill>
                <a:schemeClr val="bg1"/>
              </a:solidFill>
              <a:effectLst/>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latin typeface="+mj-lt"/>
                <a:ea typeface="Times New Roman" panose="02020603050405020304" pitchFamily="18" charset="0"/>
                <a:cs typeface="Aptos" panose="020B0004020202020204" pitchFamily="34" charset="0"/>
              </a:rPr>
              <a:t>Share the Walk and Roll Trail Map with students, </a:t>
            </a:r>
            <a:r>
              <a:rPr lang="en-CA" sz="2000" dirty="0">
                <a:solidFill>
                  <a:schemeClr val="bg1"/>
                </a:solidFill>
                <a:effectLst/>
                <a:latin typeface="+mj-lt"/>
                <a:ea typeface="Times New Roman" panose="02020603050405020304" pitchFamily="18" charset="0"/>
                <a:cs typeface="Aptos" panose="020B0004020202020204" pitchFamily="34" charset="0"/>
              </a:rPr>
              <a:t>teachers</a:t>
            </a:r>
            <a:r>
              <a:rPr lang="en-CA" sz="2000" dirty="0">
                <a:solidFill>
                  <a:schemeClr val="bg1"/>
                </a:solidFill>
                <a:latin typeface="+mj-lt"/>
                <a:ea typeface="Times New Roman" panose="02020603050405020304" pitchFamily="18" charset="0"/>
                <a:cs typeface="Aptos" panose="020B0004020202020204" pitchFamily="34" charset="0"/>
              </a:rPr>
              <a:t>, and </a:t>
            </a:r>
            <a:r>
              <a:rPr lang="en-CA" sz="2000" dirty="0">
                <a:solidFill>
                  <a:schemeClr val="bg1"/>
                </a:solidFill>
                <a:effectLst/>
                <a:latin typeface="+mj-lt"/>
                <a:ea typeface="Times New Roman" panose="02020603050405020304" pitchFamily="18" charset="0"/>
                <a:cs typeface="Aptos" panose="020B0004020202020204" pitchFamily="34" charset="0"/>
              </a:rPr>
              <a:t>staff to show neighbouring trails around their community</a:t>
            </a:r>
            <a:endParaRPr lang="en-CA" sz="2000" dirty="0">
              <a:solidFill>
                <a:schemeClr val="bg1"/>
              </a:solidFill>
              <a:effectLst/>
              <a:latin typeface="+mj-lt"/>
              <a:ea typeface="Aptos" panose="020B0004020202020204" pitchFamily="34" charset="0"/>
              <a:cs typeface="Aptos" panose="020B0004020202020204" pitchFamily="34" charset="0"/>
            </a:endParaRPr>
          </a:p>
          <a:p>
            <a:pPr marL="742950" marR="0" lvl="1" indent="-285750">
              <a:spcBef>
                <a:spcPts val="0"/>
              </a:spcBef>
              <a:buFont typeface="+mj-lt"/>
              <a:buAutoNum type="romanUcPeriod"/>
            </a:pPr>
            <a:r>
              <a:rPr lang="en-CA" sz="2000" u="sng" dirty="0">
                <a:solidFill>
                  <a:schemeClr val="bg1"/>
                </a:solidFill>
                <a:effectLst/>
                <a:latin typeface="+mj-lt"/>
                <a:ea typeface="Times New Roman" panose="02020603050405020304" pitchFamily="18" charset="0"/>
                <a:cs typeface="Aptos" panose="020B0004020202020204" pitchFamily="34" charset="0"/>
                <a:hlinkClick r:id="rId2">
                  <a:extLst>
                    <a:ext uri="{A12FA001-AC4F-418D-AE19-62706E023703}">
                      <ahyp:hlinkClr xmlns:ahyp="http://schemas.microsoft.com/office/drawing/2018/hyperlinkcolor" val="tx"/>
                    </a:ext>
                  </a:extLst>
                </a:hlinkClick>
              </a:rPr>
              <a:t>Peel Trails Map | Walk &amp; Roll Peel (arcgis.com)</a:t>
            </a:r>
            <a:r>
              <a:rPr lang="en-CA" sz="2000" dirty="0">
                <a:solidFill>
                  <a:schemeClr val="bg1"/>
                </a:solidFill>
                <a:effectLst/>
                <a:latin typeface="+mj-lt"/>
                <a:ea typeface="Times New Roman" panose="02020603050405020304" pitchFamily="18" charset="0"/>
                <a:cs typeface="Aptos" panose="020B0004020202020204" pitchFamily="34" charset="0"/>
              </a:rPr>
              <a:t> </a:t>
            </a:r>
          </a:p>
          <a:p>
            <a:pPr marR="0" lvl="1">
              <a:spcBef>
                <a:spcPts val="0"/>
              </a:spcBef>
            </a:pPr>
            <a:endParaRPr lang="en-CA" sz="1200" dirty="0">
              <a:solidFill>
                <a:schemeClr val="bg1"/>
              </a:solidFill>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Check out the </a:t>
            </a:r>
            <a:r>
              <a:rPr lang="en-CA" sz="2000" b="1" u="sng" dirty="0">
                <a:solidFill>
                  <a:schemeClr val="bg1"/>
                </a:solidFill>
                <a:effectLst/>
                <a:latin typeface="+mj-lt"/>
                <a:ea typeface="Times New Roman" panose="02020603050405020304" pitchFamily="18" charset="0"/>
                <a:cs typeface="Aptos" panose="020B0004020202020204" pitchFamily="34" charset="0"/>
              </a:rPr>
              <a:t>Walk and Roll Skills and Drills Stations</a:t>
            </a:r>
            <a:r>
              <a:rPr lang="en-CA" sz="2000" dirty="0">
                <a:solidFill>
                  <a:schemeClr val="bg1"/>
                </a:solidFill>
                <a:effectLst/>
                <a:latin typeface="+mj-lt"/>
                <a:ea typeface="Times New Roman" panose="02020603050405020304" pitchFamily="18" charset="0"/>
                <a:cs typeface="Aptos" panose="020B0004020202020204" pitchFamily="34" charset="0"/>
              </a:rPr>
              <a:t> on the Peel Safety Village website – made for teachers who want to facilitate a drill with their class on cycling</a:t>
            </a:r>
            <a:endParaRPr lang="en-US" sz="2000" dirty="0">
              <a:solidFill>
                <a:schemeClr val="bg1"/>
              </a:solidFill>
              <a:latin typeface="+mj-lt"/>
            </a:endParaRPr>
          </a:p>
        </p:txBody>
      </p:sp>
    </p:spTree>
    <p:extLst>
      <p:ext uri="{BB962C8B-B14F-4D97-AF65-F5344CB8AC3E}">
        <p14:creationId xmlns:p14="http://schemas.microsoft.com/office/powerpoint/2010/main" val="1456105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12" name="Picture 11" descr="A child on a bike giving a thumbs up&#10;&#10;Description automatically generated">
            <a:extLst>
              <a:ext uri="{FF2B5EF4-FFF2-40B4-BE49-F238E27FC236}">
                <a16:creationId xmlns:a16="http://schemas.microsoft.com/office/drawing/2014/main" id="{06275594-1067-7E2C-F006-D57FCAD345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750" t="-2192" r="33191" b="9367"/>
          <a:stretch/>
        </p:blipFill>
        <p:spPr>
          <a:xfrm>
            <a:off x="7060861" y="1257388"/>
            <a:ext cx="4282274" cy="5293753"/>
          </a:xfrm>
          <a:prstGeom prst="rect">
            <a:avLst/>
          </a:prstGeom>
        </p:spPr>
      </p:pic>
      <p:grpSp>
        <p:nvGrpSpPr>
          <p:cNvPr id="17" name="Group 16">
            <a:extLst>
              <a:ext uri="{FF2B5EF4-FFF2-40B4-BE49-F238E27FC236}">
                <a16:creationId xmlns:a16="http://schemas.microsoft.com/office/drawing/2014/main" id="{C5761F30-A73E-14C2-C681-AC8D69E2F139}"/>
              </a:ext>
            </a:extLst>
          </p:cNvPr>
          <p:cNvGrpSpPr/>
          <p:nvPr/>
        </p:nvGrpSpPr>
        <p:grpSpPr>
          <a:xfrm>
            <a:off x="1437746" y="1797224"/>
            <a:ext cx="7262117" cy="769441"/>
            <a:chOff x="1437746" y="1797224"/>
            <a:chExt cx="7262117" cy="769441"/>
          </a:xfrm>
        </p:grpSpPr>
        <p:sp>
          <p:nvSpPr>
            <p:cNvPr id="18" name="TextBox 17">
              <a:extLst>
                <a:ext uri="{FF2B5EF4-FFF2-40B4-BE49-F238E27FC236}">
                  <a16:creationId xmlns:a16="http://schemas.microsoft.com/office/drawing/2014/main" id="{207A2F87-12F2-5DCD-D4E7-EAAF2BD115E8}"/>
                </a:ext>
              </a:extLst>
            </p:cNvPr>
            <p:cNvSpPr txBox="1"/>
            <p:nvPr/>
          </p:nvSpPr>
          <p:spPr>
            <a:xfrm>
              <a:off x="1437746" y="1797224"/>
              <a:ext cx="495677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chemeClr val="bg1"/>
                  </a:solidFill>
                  <a:latin typeface="+mj-lt"/>
                </a:rPr>
                <a:t>HELMET</a:t>
              </a:r>
              <a:endParaRPr lang="en-US" sz="2800" b="1">
                <a:solidFill>
                  <a:schemeClr val="bg1"/>
                </a:solidFill>
                <a:latin typeface="+mj-lt"/>
              </a:endParaRPr>
            </a:p>
          </p:txBody>
        </p:sp>
        <p:cxnSp>
          <p:nvCxnSpPr>
            <p:cNvPr id="19" name="Straight Arrow Connector 18">
              <a:extLst>
                <a:ext uri="{FF2B5EF4-FFF2-40B4-BE49-F238E27FC236}">
                  <a16:creationId xmlns:a16="http://schemas.microsoft.com/office/drawing/2014/main" id="{B8F0EC04-D5D3-1943-15F4-1F14A4D4B210}"/>
                </a:ext>
              </a:extLst>
            </p:cNvPr>
            <p:cNvCxnSpPr>
              <a:cxnSpLocks/>
            </p:cNvCxnSpPr>
            <p:nvPr/>
          </p:nvCxnSpPr>
          <p:spPr>
            <a:xfrm>
              <a:off x="4126523" y="2110154"/>
              <a:ext cx="4573340" cy="86992"/>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0" name="Group 19">
            <a:extLst>
              <a:ext uri="{FF2B5EF4-FFF2-40B4-BE49-F238E27FC236}">
                <a16:creationId xmlns:a16="http://schemas.microsoft.com/office/drawing/2014/main" id="{4A3CB550-BAC5-9BB5-3D99-1946A4E1D9C9}"/>
              </a:ext>
            </a:extLst>
          </p:cNvPr>
          <p:cNvGrpSpPr/>
          <p:nvPr/>
        </p:nvGrpSpPr>
        <p:grpSpPr>
          <a:xfrm>
            <a:off x="1402736" y="5608422"/>
            <a:ext cx="6569676" cy="646331"/>
            <a:chOff x="1402736" y="5608422"/>
            <a:chExt cx="6569676" cy="646331"/>
          </a:xfrm>
        </p:grpSpPr>
        <p:sp>
          <p:nvSpPr>
            <p:cNvPr id="22" name="TextBox 21">
              <a:extLst>
                <a:ext uri="{FF2B5EF4-FFF2-40B4-BE49-F238E27FC236}">
                  <a16:creationId xmlns:a16="http://schemas.microsoft.com/office/drawing/2014/main" id="{B6B2E283-4AE0-DE7B-CD98-4252280C4E05}"/>
                </a:ext>
              </a:extLst>
            </p:cNvPr>
            <p:cNvSpPr txBox="1"/>
            <p:nvPr/>
          </p:nvSpPr>
          <p:spPr>
            <a:xfrm>
              <a:off x="1402736" y="5608422"/>
              <a:ext cx="428227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Closed-Toed Shoes</a:t>
              </a:r>
              <a:endParaRPr lang="en-US">
                <a:solidFill>
                  <a:schemeClr val="bg1"/>
                </a:solidFill>
                <a:latin typeface="+mj-lt"/>
              </a:endParaRPr>
            </a:p>
          </p:txBody>
        </p:sp>
        <p:cxnSp>
          <p:nvCxnSpPr>
            <p:cNvPr id="23" name="Straight Arrow Connector 22">
              <a:extLst>
                <a:ext uri="{FF2B5EF4-FFF2-40B4-BE49-F238E27FC236}">
                  <a16:creationId xmlns:a16="http://schemas.microsoft.com/office/drawing/2014/main" id="{AED1CF84-9532-6786-91A9-25A1E6504C42}"/>
                </a:ext>
              </a:extLst>
            </p:cNvPr>
            <p:cNvCxnSpPr>
              <a:cxnSpLocks/>
            </p:cNvCxnSpPr>
            <p:nvPr/>
          </p:nvCxnSpPr>
          <p:spPr>
            <a:xfrm>
              <a:off x="5685010" y="5992360"/>
              <a:ext cx="2287402"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599DBC2-81F5-7387-8154-006D3A9C6FA3}"/>
              </a:ext>
            </a:extLst>
          </p:cNvPr>
          <p:cNvGrpSpPr/>
          <p:nvPr/>
        </p:nvGrpSpPr>
        <p:grpSpPr>
          <a:xfrm>
            <a:off x="1416160" y="3191741"/>
            <a:ext cx="7171784" cy="1200329"/>
            <a:chOff x="1416160" y="3191741"/>
            <a:chExt cx="7171784" cy="1200329"/>
          </a:xfrm>
        </p:grpSpPr>
        <p:sp>
          <p:nvSpPr>
            <p:cNvPr id="25" name="TextBox 24">
              <a:extLst>
                <a:ext uri="{FF2B5EF4-FFF2-40B4-BE49-F238E27FC236}">
                  <a16:creationId xmlns:a16="http://schemas.microsoft.com/office/drawing/2014/main" id="{8B0D4CDE-1DE3-E1B9-5F78-533F647711DB}"/>
                </a:ext>
              </a:extLst>
            </p:cNvPr>
            <p:cNvSpPr txBox="1"/>
            <p:nvPr/>
          </p:nvSpPr>
          <p:spPr>
            <a:xfrm>
              <a:off x="1416160" y="3191741"/>
              <a:ext cx="386395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Bright/Reflective Clothing</a:t>
              </a:r>
              <a:endParaRPr lang="en-US">
                <a:solidFill>
                  <a:schemeClr val="bg1"/>
                </a:solidFill>
                <a:latin typeface="+mj-lt"/>
              </a:endParaRPr>
            </a:p>
          </p:txBody>
        </p:sp>
        <p:cxnSp>
          <p:nvCxnSpPr>
            <p:cNvPr id="26" name="Straight Arrow Connector 25">
              <a:extLst>
                <a:ext uri="{FF2B5EF4-FFF2-40B4-BE49-F238E27FC236}">
                  <a16:creationId xmlns:a16="http://schemas.microsoft.com/office/drawing/2014/main" id="{5416E973-1232-9DDE-AD7A-2D8AE6243113}"/>
                </a:ext>
              </a:extLst>
            </p:cNvPr>
            <p:cNvCxnSpPr>
              <a:cxnSpLocks/>
            </p:cNvCxnSpPr>
            <p:nvPr/>
          </p:nvCxnSpPr>
          <p:spPr>
            <a:xfrm>
              <a:off x="5266694" y="3587672"/>
              <a:ext cx="3321250"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
        <p:nvSpPr>
          <p:cNvPr id="27" name="Rectangle 26">
            <a:extLst>
              <a:ext uri="{FF2B5EF4-FFF2-40B4-BE49-F238E27FC236}">
                <a16:creationId xmlns:a16="http://schemas.microsoft.com/office/drawing/2014/main" id="{4BB57BD0-01F7-1F68-B833-3309D7841B7E}"/>
              </a:ext>
            </a:extLst>
          </p:cNvPr>
          <p:cNvSpPr/>
          <p:nvPr/>
        </p:nvSpPr>
        <p:spPr>
          <a:xfrm>
            <a:off x="950126" y="35509"/>
            <a:ext cx="10291747" cy="1305757"/>
          </a:xfrm>
          <a:prstGeom prst="rect">
            <a:avLst/>
          </a:prstGeom>
          <a:solidFill>
            <a:srgbClr val="005B9C"/>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000" b="1" dirty="0">
                <a:latin typeface="+mj-lt"/>
              </a:rPr>
              <a:t>WHAT SHOULD I WEAR?</a:t>
            </a:r>
            <a:endParaRPr lang="en-CA" sz="6000" b="1" dirty="0">
              <a:latin typeface="+mj-lt"/>
            </a:endParaRPr>
          </a:p>
        </p:txBody>
      </p:sp>
      <p:grpSp>
        <p:nvGrpSpPr>
          <p:cNvPr id="28" name="Group 27">
            <a:extLst>
              <a:ext uri="{FF2B5EF4-FFF2-40B4-BE49-F238E27FC236}">
                <a16:creationId xmlns:a16="http://schemas.microsoft.com/office/drawing/2014/main" id="{4A1A6540-D8D7-6F86-7203-9783492214E1}"/>
              </a:ext>
            </a:extLst>
          </p:cNvPr>
          <p:cNvGrpSpPr/>
          <p:nvPr/>
        </p:nvGrpSpPr>
        <p:grpSpPr>
          <a:xfrm>
            <a:off x="1416160" y="3429000"/>
            <a:ext cx="8530922" cy="1913840"/>
            <a:chOff x="1416160" y="3429000"/>
            <a:chExt cx="8530922" cy="1913840"/>
          </a:xfrm>
        </p:grpSpPr>
        <p:sp>
          <p:nvSpPr>
            <p:cNvPr id="29" name="TextBox 28">
              <a:extLst>
                <a:ext uri="{FF2B5EF4-FFF2-40B4-BE49-F238E27FC236}">
                  <a16:creationId xmlns:a16="http://schemas.microsoft.com/office/drawing/2014/main" id="{AA5526BB-7614-A2DF-657A-93BE2509FF9C}"/>
                </a:ext>
              </a:extLst>
            </p:cNvPr>
            <p:cNvSpPr txBox="1"/>
            <p:nvPr/>
          </p:nvSpPr>
          <p:spPr>
            <a:xfrm>
              <a:off x="1416160" y="4696509"/>
              <a:ext cx="386395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Knee/Elbow Pads</a:t>
              </a:r>
              <a:endParaRPr lang="en-US">
                <a:solidFill>
                  <a:schemeClr val="bg1"/>
                </a:solidFill>
                <a:latin typeface="+mj-lt"/>
              </a:endParaRPr>
            </a:p>
          </p:txBody>
        </p:sp>
        <p:cxnSp>
          <p:nvCxnSpPr>
            <p:cNvPr id="30" name="Straight Arrow Connector 29">
              <a:extLst>
                <a:ext uri="{FF2B5EF4-FFF2-40B4-BE49-F238E27FC236}">
                  <a16:creationId xmlns:a16="http://schemas.microsoft.com/office/drawing/2014/main" id="{D44A5E01-09FD-3F40-B820-07E9F5455FF2}"/>
                </a:ext>
              </a:extLst>
            </p:cNvPr>
            <p:cNvCxnSpPr>
              <a:cxnSpLocks/>
            </p:cNvCxnSpPr>
            <p:nvPr/>
          </p:nvCxnSpPr>
          <p:spPr>
            <a:xfrm>
              <a:off x="5266694" y="5019674"/>
              <a:ext cx="3209396"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1DDEC65E-123A-DFAC-D080-A271CAC548C1}"/>
                </a:ext>
              </a:extLst>
            </p:cNvPr>
            <p:cNvCxnSpPr>
              <a:cxnSpLocks/>
            </p:cNvCxnSpPr>
            <p:nvPr/>
          </p:nvCxnSpPr>
          <p:spPr>
            <a:xfrm flipV="1">
              <a:off x="5946458" y="3429000"/>
              <a:ext cx="4000624" cy="1588146"/>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526406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E420531-372A-B679-3574-A044F95E0AD1}"/>
              </a:ext>
            </a:extLst>
          </p:cNvPr>
          <p:cNvSpPr/>
          <p:nvPr/>
        </p:nvSpPr>
        <p:spPr>
          <a:xfrm>
            <a:off x="315251" y="3929392"/>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TextBox 20">
            <a:extLst>
              <a:ext uri="{FF2B5EF4-FFF2-40B4-BE49-F238E27FC236}">
                <a16:creationId xmlns:a16="http://schemas.microsoft.com/office/drawing/2014/main" id="{6AEC4801-4992-6735-02EE-A59FD52569DE}"/>
              </a:ext>
            </a:extLst>
          </p:cNvPr>
          <p:cNvSpPr txBox="1"/>
          <p:nvPr/>
        </p:nvSpPr>
        <p:spPr>
          <a:xfrm>
            <a:off x="375664" y="1344109"/>
            <a:ext cx="5697495"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chemeClr val="bg1"/>
                </a:solidFill>
              </a:rPr>
              <a:t>Always wear a helmet to keep you safe!</a:t>
            </a:r>
            <a:r>
              <a:rPr lang="en-US" sz="3600" dirty="0">
                <a:solidFill>
                  <a:schemeClr val="bg1"/>
                </a:solidFill>
              </a:rPr>
              <a:t> </a:t>
            </a:r>
          </a:p>
          <a:p>
            <a:r>
              <a:rPr lang="en-US" sz="3600" dirty="0">
                <a:solidFill>
                  <a:schemeClr val="bg1"/>
                </a:solidFill>
              </a:rPr>
              <a:t>If you are under 18 you must wear one by law.</a:t>
            </a:r>
            <a:endParaRPr lang="en-US" dirty="0">
              <a:solidFill>
                <a:schemeClr val="bg1"/>
              </a:solidFill>
            </a:endParaRPr>
          </a:p>
        </p:txBody>
      </p:sp>
      <p:sp>
        <p:nvSpPr>
          <p:cNvPr id="11" name="TextBox 10">
            <a:extLst>
              <a:ext uri="{FF2B5EF4-FFF2-40B4-BE49-F238E27FC236}">
                <a16:creationId xmlns:a16="http://schemas.microsoft.com/office/drawing/2014/main" id="{F17AB4A0-CA40-F2EB-E6CE-214D039FCD81}"/>
              </a:ext>
            </a:extLst>
          </p:cNvPr>
          <p:cNvSpPr txBox="1"/>
          <p:nvPr/>
        </p:nvSpPr>
        <p:spPr>
          <a:xfrm>
            <a:off x="375664" y="4021967"/>
            <a:ext cx="691259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t>How can I check if it fits?</a:t>
            </a:r>
          </a:p>
        </p:txBody>
      </p:sp>
      <p:sp>
        <p:nvSpPr>
          <p:cNvPr id="13" name="TextBox 12">
            <a:extLst>
              <a:ext uri="{FF2B5EF4-FFF2-40B4-BE49-F238E27FC236}">
                <a16:creationId xmlns:a16="http://schemas.microsoft.com/office/drawing/2014/main" id="{CC449A13-4A44-74D0-FB12-30FA1E38833D}"/>
              </a:ext>
            </a:extLst>
          </p:cNvPr>
          <p:cNvSpPr txBox="1"/>
          <p:nvPr/>
        </p:nvSpPr>
        <p:spPr>
          <a:xfrm>
            <a:off x="375662" y="5023696"/>
            <a:ext cx="56974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rPr>
              <a:t>Follow these 3 steps called the 2-V-1 rule.</a:t>
            </a:r>
            <a:endParaRPr lang="en-US" dirty="0">
              <a:solidFill>
                <a:schemeClr val="bg1"/>
              </a:solidFill>
            </a:endParaRPr>
          </a:p>
        </p:txBody>
      </p:sp>
      <p:sp>
        <p:nvSpPr>
          <p:cNvPr id="18" name="Rectangle: Rounded Corners 17">
            <a:extLst>
              <a:ext uri="{FF2B5EF4-FFF2-40B4-BE49-F238E27FC236}">
                <a16:creationId xmlns:a16="http://schemas.microsoft.com/office/drawing/2014/main" id="{277D531C-E133-F953-777A-FE62F791D968}"/>
              </a:ext>
            </a:extLst>
          </p:cNvPr>
          <p:cNvSpPr/>
          <p:nvPr/>
        </p:nvSpPr>
        <p:spPr>
          <a:xfrm>
            <a:off x="315254" y="321107"/>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TextBox 6">
            <a:extLst>
              <a:ext uri="{FF2B5EF4-FFF2-40B4-BE49-F238E27FC236}">
                <a16:creationId xmlns:a16="http://schemas.microsoft.com/office/drawing/2014/main" id="{E11764DD-819F-4376-6DE0-24A80D0127A8}"/>
              </a:ext>
            </a:extLst>
          </p:cNvPr>
          <p:cNvSpPr txBox="1"/>
          <p:nvPr/>
        </p:nvSpPr>
        <p:spPr>
          <a:xfrm>
            <a:off x="481902" y="345058"/>
            <a:ext cx="5485021"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600" b="1" dirty="0"/>
              <a:t>Helmet Reminders</a:t>
            </a:r>
          </a:p>
        </p:txBody>
      </p:sp>
      <p:grpSp>
        <p:nvGrpSpPr>
          <p:cNvPr id="2" name="Group 1">
            <a:extLst>
              <a:ext uri="{FF2B5EF4-FFF2-40B4-BE49-F238E27FC236}">
                <a16:creationId xmlns:a16="http://schemas.microsoft.com/office/drawing/2014/main" id="{88DB439B-537A-532B-3B0E-1E373251A90C}"/>
              </a:ext>
            </a:extLst>
          </p:cNvPr>
          <p:cNvGrpSpPr/>
          <p:nvPr/>
        </p:nvGrpSpPr>
        <p:grpSpPr>
          <a:xfrm>
            <a:off x="7246608" y="111753"/>
            <a:ext cx="4264681" cy="6634494"/>
            <a:chOff x="7786540" y="111753"/>
            <a:chExt cx="4264681" cy="6634494"/>
          </a:xfrm>
        </p:grpSpPr>
        <p:sp>
          <p:nvSpPr>
            <p:cNvPr id="3" name="Rectangle: Rounded Corners 2">
              <a:extLst>
                <a:ext uri="{FF2B5EF4-FFF2-40B4-BE49-F238E27FC236}">
                  <a16:creationId xmlns:a16="http://schemas.microsoft.com/office/drawing/2014/main" id="{9D187503-AB3C-08E8-6856-F48302549F86}"/>
                </a:ext>
              </a:extLst>
            </p:cNvPr>
            <p:cNvSpPr/>
            <p:nvPr/>
          </p:nvSpPr>
          <p:spPr>
            <a:xfrm>
              <a:off x="7786540" y="111753"/>
              <a:ext cx="4264681" cy="6634494"/>
            </a:xfrm>
            <a:prstGeom prst="roundRect">
              <a:avLst/>
            </a:prstGeom>
            <a:solidFill>
              <a:srgbClr val="E6E7E9"/>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840791FC-5DAB-C48B-373F-4A1ADCE4D10D}"/>
                </a:ext>
              </a:extLst>
            </p:cNvPr>
            <p:cNvPicPr>
              <a:picLocks noChangeAspect="1"/>
            </p:cNvPicPr>
            <p:nvPr/>
          </p:nvPicPr>
          <p:blipFill>
            <a:blip r:embed="rId3"/>
            <a:stretch>
              <a:fillRect/>
            </a:stretch>
          </p:blipFill>
          <p:spPr>
            <a:xfrm>
              <a:off x="8261410" y="295567"/>
              <a:ext cx="3314940" cy="4679424"/>
            </a:xfrm>
            <a:prstGeom prst="rect">
              <a:avLst/>
            </a:prstGeom>
          </p:spPr>
        </p:pic>
        <p:pic>
          <p:nvPicPr>
            <p:cNvPr id="6" name="Picture 5">
              <a:extLst>
                <a:ext uri="{FF2B5EF4-FFF2-40B4-BE49-F238E27FC236}">
                  <a16:creationId xmlns:a16="http://schemas.microsoft.com/office/drawing/2014/main" id="{FE962AE1-6C9B-85D9-9AFA-8E632AA7CCC4}"/>
                </a:ext>
              </a:extLst>
            </p:cNvPr>
            <p:cNvPicPr>
              <a:picLocks noChangeAspect="1"/>
            </p:cNvPicPr>
            <p:nvPr/>
          </p:nvPicPr>
          <p:blipFill>
            <a:blip r:embed="rId4"/>
            <a:stretch>
              <a:fillRect/>
            </a:stretch>
          </p:blipFill>
          <p:spPr>
            <a:xfrm>
              <a:off x="9045330" y="5116272"/>
              <a:ext cx="1757110" cy="1446161"/>
            </a:xfrm>
            <a:prstGeom prst="rect">
              <a:avLst/>
            </a:prstGeom>
          </p:spPr>
        </p:pic>
      </p:grpSp>
    </p:spTree>
    <p:extLst>
      <p:ext uri="{BB962C8B-B14F-4D97-AF65-F5344CB8AC3E}">
        <p14:creationId xmlns:p14="http://schemas.microsoft.com/office/powerpoint/2010/main" val="200438854"/>
      </p:ext>
    </p:extLst>
  </p:cSld>
  <p:clrMapOvr>
    <a:masterClrMapping/>
  </p:clrMapOvr>
  <p:transition spd="slow">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ABC Check</a:t>
            </a:r>
          </a:p>
        </p:txBody>
      </p:sp>
    </p:spTree>
    <p:extLst>
      <p:ext uri="{BB962C8B-B14F-4D97-AF65-F5344CB8AC3E}">
        <p14:creationId xmlns:p14="http://schemas.microsoft.com/office/powerpoint/2010/main" val="3864218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D4163-18FF-B89E-4C8E-E9C5AC7FE62C}"/>
              </a:ext>
            </a:extLst>
          </p:cNvPr>
          <p:cNvSpPr>
            <a:spLocks noGrp="1"/>
          </p:cNvSpPr>
          <p:nvPr>
            <p:ph type="ctrTitle" idx="4294967295"/>
          </p:nvPr>
        </p:nvSpPr>
        <p:spPr>
          <a:xfrm>
            <a:off x="3609372" y="6202386"/>
            <a:ext cx="4973253" cy="495936"/>
          </a:xfrm>
        </p:spPr>
        <p:txBody>
          <a:bodyPr>
            <a:normAutofit/>
          </a:bodyPr>
          <a:lstStyle/>
          <a:p>
            <a:r>
              <a:rPr lang="en-CA" sz="1600" dirty="0">
                <a:solidFill>
                  <a:schemeClr val="bg1"/>
                </a:solidFill>
                <a:latin typeface="+mn-lt"/>
                <a:hlinkClick r:id="rId4">
                  <a:extLst>
                    <a:ext uri="{A12FA001-AC4F-418D-AE19-62706E023703}">
                      <ahyp:hlinkClr xmlns:ahyp="http://schemas.microsoft.com/office/drawing/2018/hyperlinkcolor" val="tx"/>
                    </a:ext>
                  </a:extLst>
                </a:hlinkClick>
              </a:rPr>
              <a:t>https://www.youtube.com/watch?v=ghq9m8hpRao</a:t>
            </a:r>
            <a:endParaRPr lang="en-CA" sz="1600" dirty="0">
              <a:solidFill>
                <a:schemeClr val="bg1"/>
              </a:solidFill>
              <a:latin typeface="+mn-lt"/>
            </a:endParaRPr>
          </a:p>
        </p:txBody>
      </p:sp>
      <p:pic>
        <p:nvPicPr>
          <p:cNvPr id="3" name="Online Media 2" title="ABC Bike Safety Quick Check | How To">
            <a:hlinkClick r:id="" action="ppaction://media"/>
            <a:extLst>
              <a:ext uri="{FF2B5EF4-FFF2-40B4-BE49-F238E27FC236}">
                <a16:creationId xmlns:a16="http://schemas.microsoft.com/office/drawing/2014/main" id="{BAD7C3BF-B10D-FEDC-A57F-813F4CD7051D}"/>
              </a:ext>
            </a:extLst>
          </p:cNvPr>
          <p:cNvPicPr>
            <a:picLocks noRot="1" noChangeAspect="1"/>
          </p:cNvPicPr>
          <p:nvPr>
            <a:videoFile r:link="rId1"/>
          </p:nvPr>
        </p:nvPicPr>
        <p:blipFill>
          <a:blip r:embed="rId5"/>
          <a:stretch>
            <a:fillRect/>
          </a:stretch>
        </p:blipFill>
        <p:spPr>
          <a:xfrm>
            <a:off x="1028564" y="407646"/>
            <a:ext cx="10134871" cy="5726202"/>
          </a:xfrm>
          <a:prstGeom prst="rect">
            <a:avLst/>
          </a:prstGeom>
        </p:spPr>
      </p:pic>
    </p:spTree>
    <p:extLst>
      <p:ext uri="{BB962C8B-B14F-4D97-AF65-F5344CB8AC3E}">
        <p14:creationId xmlns:p14="http://schemas.microsoft.com/office/powerpoint/2010/main" val="48152243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Hand Signals</a:t>
            </a:r>
          </a:p>
        </p:txBody>
      </p:sp>
    </p:spTree>
    <p:extLst>
      <p:ext uri="{BB962C8B-B14F-4D97-AF65-F5344CB8AC3E}">
        <p14:creationId xmlns:p14="http://schemas.microsoft.com/office/powerpoint/2010/main" val="309477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949863" y="139284"/>
            <a:ext cx="10292273" cy="1008845"/>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dirty="0">
                <a:solidFill>
                  <a:schemeClr val="bg1"/>
                </a:solidFill>
                <a:cs typeface="Segoe UI"/>
              </a:rPr>
              <a:t>Hand Signals</a:t>
            </a:r>
            <a:endParaRPr lang="en-US" sz="7200" dirty="0">
              <a:solidFill>
                <a:schemeClr val="bg1"/>
              </a:solidFill>
            </a:endParaRPr>
          </a:p>
        </p:txBody>
      </p:sp>
      <p:sp>
        <p:nvSpPr>
          <p:cNvPr id="2" name="Title 4">
            <a:extLst>
              <a:ext uri="{FF2B5EF4-FFF2-40B4-BE49-F238E27FC236}">
                <a16:creationId xmlns:a16="http://schemas.microsoft.com/office/drawing/2014/main" id="{98267202-3B5D-AF42-E46E-E1AFD82482D3}"/>
              </a:ext>
            </a:extLst>
          </p:cNvPr>
          <p:cNvSpPr txBox="1">
            <a:spLocks/>
          </p:cNvSpPr>
          <p:nvPr/>
        </p:nvSpPr>
        <p:spPr>
          <a:xfrm>
            <a:off x="949862" y="5555971"/>
            <a:ext cx="10292273" cy="1008845"/>
          </a:xfrm>
          <a:prstGeom prst="rect">
            <a:avLst/>
          </a:prstGeom>
        </p:spPr>
        <p:txBody>
          <a:bodyPr vert="horz" lIns="91440" tIns="45720" rIns="91440" bIns="45720" rtlCol="0" anchor="t" anchorCtr="0">
            <a:normAutofit fontScale="975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3200" dirty="0">
                <a:solidFill>
                  <a:schemeClr val="bg1"/>
                </a:solidFill>
                <a:cs typeface="Segoe UI"/>
              </a:rPr>
              <a:t>To help us remember, let’s play Simon Says</a:t>
            </a:r>
            <a:endParaRPr lang="en-US" sz="800" dirty="0">
              <a:solidFill>
                <a:schemeClr val="bg1"/>
              </a:solidFill>
            </a:endParaRPr>
          </a:p>
        </p:txBody>
      </p:sp>
      <p:pic>
        <p:nvPicPr>
          <p:cNvPr id="6" name="Picture 5">
            <a:extLst>
              <a:ext uri="{FF2B5EF4-FFF2-40B4-BE49-F238E27FC236}">
                <a16:creationId xmlns:a16="http://schemas.microsoft.com/office/drawing/2014/main" id="{C16FF83C-25AB-31BF-93FB-6B6CCE4C8AEA}"/>
              </a:ext>
            </a:extLst>
          </p:cNvPr>
          <p:cNvPicPr>
            <a:picLocks noChangeAspect="1"/>
          </p:cNvPicPr>
          <p:nvPr/>
        </p:nvPicPr>
        <p:blipFill>
          <a:blip r:embed="rId3"/>
          <a:stretch>
            <a:fillRect/>
          </a:stretch>
        </p:blipFill>
        <p:spPr>
          <a:xfrm>
            <a:off x="1437625" y="1652339"/>
            <a:ext cx="9316750" cy="3553321"/>
          </a:xfrm>
          <a:prstGeom prst="rect">
            <a:avLst/>
          </a:prstGeom>
        </p:spPr>
      </p:pic>
    </p:spTree>
    <p:extLst>
      <p:ext uri="{BB962C8B-B14F-4D97-AF65-F5344CB8AC3E}">
        <p14:creationId xmlns:p14="http://schemas.microsoft.com/office/powerpoint/2010/main" val="3338393834"/>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Where to Ride</a:t>
            </a:r>
          </a:p>
        </p:txBody>
      </p:sp>
    </p:spTree>
    <p:extLst>
      <p:ext uri="{BB962C8B-B14F-4D97-AF65-F5344CB8AC3E}">
        <p14:creationId xmlns:p14="http://schemas.microsoft.com/office/powerpoint/2010/main" val="2891088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04AFCE-65FA-5D0C-68CD-4B21DEA1CB8E}"/>
              </a:ext>
            </a:extLst>
          </p:cNvPr>
          <p:cNvSpPr>
            <a:spLocks noGrp="1"/>
          </p:cNvSpPr>
          <p:nvPr>
            <p:ph type="title"/>
          </p:nvPr>
        </p:nvSpPr>
        <p:spPr>
          <a:xfrm>
            <a:off x="2495550" y="-41275"/>
            <a:ext cx="7200900" cy="1357313"/>
          </a:xfrm>
        </p:spPr>
        <p:txBody>
          <a:bodyPr>
            <a:normAutofit/>
          </a:bodyPr>
          <a:lstStyle/>
          <a:p>
            <a:r>
              <a:rPr lang="en-US" sz="4800" b="1" dirty="0">
                <a:solidFill>
                  <a:schemeClr val="bg1"/>
                </a:solidFill>
              </a:rPr>
              <a:t>Riding on the Sidewalk</a:t>
            </a:r>
            <a:endParaRPr lang="en-CA" sz="4800" b="1" dirty="0">
              <a:solidFill>
                <a:schemeClr val="bg1"/>
              </a:solidFill>
            </a:endParaRPr>
          </a:p>
        </p:txBody>
      </p:sp>
      <p:sp>
        <p:nvSpPr>
          <p:cNvPr id="6" name="Content Placeholder 5">
            <a:extLst>
              <a:ext uri="{FF2B5EF4-FFF2-40B4-BE49-F238E27FC236}">
                <a16:creationId xmlns:a16="http://schemas.microsoft.com/office/drawing/2014/main" id="{C3A35133-449F-C35F-8024-FF2FF0EDDAEC}"/>
              </a:ext>
            </a:extLst>
          </p:cNvPr>
          <p:cNvSpPr>
            <a:spLocks noGrp="1"/>
          </p:cNvSpPr>
          <p:nvPr>
            <p:ph idx="1"/>
          </p:nvPr>
        </p:nvSpPr>
        <p:spPr>
          <a:xfrm>
            <a:off x="1228725" y="5703887"/>
            <a:ext cx="9734550" cy="1103313"/>
          </a:xfrm>
        </p:spPr>
        <p:txBody>
          <a:bodyPr>
            <a:normAutofit/>
          </a:bodyPr>
          <a:lstStyle/>
          <a:p>
            <a:pPr marL="0" indent="0" algn="ctr">
              <a:buNone/>
            </a:pPr>
            <a:r>
              <a:rPr lang="en-US" sz="3200" b="1" dirty="0">
                <a:solidFill>
                  <a:schemeClr val="bg1"/>
                </a:solidFill>
              </a:rPr>
              <a:t>When you ride a small bicycle, you are allowed to ride on the sidewalk.</a:t>
            </a:r>
          </a:p>
        </p:txBody>
      </p:sp>
      <p:pic>
        <p:nvPicPr>
          <p:cNvPr id="8" name="Picture 7" descr="A group of children riding bicycles&#10;&#10;Description automatically generated">
            <a:extLst>
              <a:ext uri="{FF2B5EF4-FFF2-40B4-BE49-F238E27FC236}">
                <a16:creationId xmlns:a16="http://schemas.microsoft.com/office/drawing/2014/main" id="{FE99DE8E-EECC-B03E-EC15-317B4A82838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935676" y="1154113"/>
            <a:ext cx="6320648" cy="4217988"/>
          </a:xfrm>
          <a:prstGeom prst="rect">
            <a:avLst/>
          </a:prstGeom>
        </p:spPr>
      </p:pic>
      <p:sp>
        <p:nvSpPr>
          <p:cNvPr id="9" name="TextBox 8">
            <a:extLst>
              <a:ext uri="{FF2B5EF4-FFF2-40B4-BE49-F238E27FC236}">
                <a16:creationId xmlns:a16="http://schemas.microsoft.com/office/drawing/2014/main" id="{A9AEC3E4-A25A-C796-D028-8650E45C7D9D}"/>
              </a:ext>
            </a:extLst>
          </p:cNvPr>
          <p:cNvSpPr txBox="1"/>
          <p:nvPr/>
        </p:nvSpPr>
        <p:spPr>
          <a:xfrm>
            <a:off x="2935676" y="5172046"/>
            <a:ext cx="3650862" cy="200055"/>
          </a:xfrm>
          <a:prstGeom prst="rect">
            <a:avLst/>
          </a:prstGeom>
          <a:noFill/>
        </p:spPr>
        <p:txBody>
          <a:bodyPr wrap="square" rtlCol="0">
            <a:spAutoFit/>
          </a:bodyPr>
          <a:lstStyle/>
          <a:p>
            <a:r>
              <a:rPr lang="en-CA" sz="700" dirty="0">
                <a:hlinkClick r:id="rId4" tooltip="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a:rPr>
              <a:t>This Photo</a:t>
            </a:r>
            <a:r>
              <a:rPr lang="en-CA" sz="700" dirty="0"/>
              <a:t> by Unknown Author is licensed under </a:t>
            </a:r>
            <a:r>
              <a:rPr lang="en-CA" sz="700" dirty="0">
                <a:hlinkClick r:id="rId5" tooltip="https://creativecommons.org/licenses/by-nc/3.0/"/>
              </a:rPr>
              <a:t>CC BY-NC</a:t>
            </a:r>
            <a:endParaRPr lang="en-CA" sz="700" dirty="0"/>
          </a:p>
        </p:txBody>
      </p:sp>
      <p:sp>
        <p:nvSpPr>
          <p:cNvPr id="10" name="TextBox 9">
            <a:extLst>
              <a:ext uri="{FF2B5EF4-FFF2-40B4-BE49-F238E27FC236}">
                <a16:creationId xmlns:a16="http://schemas.microsoft.com/office/drawing/2014/main" id="{AC2F6736-4C52-DBD5-6EEE-C0BECADCA085}"/>
              </a:ext>
            </a:extLst>
          </p:cNvPr>
          <p:cNvSpPr txBox="1"/>
          <p:nvPr/>
        </p:nvSpPr>
        <p:spPr>
          <a:xfrm>
            <a:off x="9611609" y="1905506"/>
            <a:ext cx="2226017" cy="3046988"/>
          </a:xfrm>
          <a:prstGeom prst="rect">
            <a:avLst/>
          </a:prstGeom>
          <a:solidFill>
            <a:schemeClr val="bg1"/>
          </a:solidFill>
        </p:spPr>
        <p:txBody>
          <a:bodyPr wrap="square" rtlCol="0">
            <a:spAutoFit/>
          </a:bodyPr>
          <a:lstStyle/>
          <a:p>
            <a:pPr algn="ctr"/>
            <a:r>
              <a:rPr lang="en-CA" sz="2400" b="1" dirty="0">
                <a:solidFill>
                  <a:srgbClr val="005B9C"/>
                </a:solidFill>
                <a:ea typeface="Times New Roman" panose="02020603050405020304" pitchFamily="18" charset="0"/>
              </a:rPr>
              <a:t>Did you know?</a:t>
            </a:r>
            <a:br>
              <a:rPr lang="en-CA" sz="2400" dirty="0">
                <a:solidFill>
                  <a:srgbClr val="005B9C"/>
                </a:solidFill>
                <a:ea typeface="Times New Roman" panose="02020603050405020304" pitchFamily="18" charset="0"/>
              </a:rPr>
            </a:br>
            <a:r>
              <a:rPr lang="en-US" sz="2400" dirty="0">
                <a:solidFill>
                  <a:srgbClr val="005B9C"/>
                </a:solidFill>
                <a:ea typeface="Times New Roman" panose="02020603050405020304" pitchFamily="18" charset="0"/>
              </a:rPr>
              <a:t>People riding bicycles with tires larger than 24 inches must ride on the road</a:t>
            </a:r>
          </a:p>
        </p:txBody>
      </p:sp>
    </p:spTree>
    <p:extLst>
      <p:ext uri="{BB962C8B-B14F-4D97-AF65-F5344CB8AC3E}">
        <p14:creationId xmlns:p14="http://schemas.microsoft.com/office/powerpoint/2010/main" val="2257312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F2312C3-D7C5-25E9-3E11-8D7387D1AD54}"/>
              </a:ext>
            </a:extLst>
          </p:cNvPr>
          <p:cNvPicPr>
            <a:picLocks noChangeAspect="1"/>
          </p:cNvPicPr>
          <p:nvPr/>
        </p:nvPicPr>
        <p:blipFill rotWithShape="1">
          <a:blip r:embed="rId3"/>
          <a:srcRect l="23984" t="43813" r="36935" b="14430"/>
          <a:stretch/>
        </p:blipFill>
        <p:spPr>
          <a:xfrm>
            <a:off x="3369323" y="1484619"/>
            <a:ext cx="5453350" cy="3888761"/>
          </a:xfrm>
          <a:prstGeom prst="rect">
            <a:avLst/>
          </a:prstGeom>
        </p:spPr>
      </p:pic>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681323" y="221276"/>
            <a:ext cx="8829349" cy="1008845"/>
          </a:xfrm>
        </p:spPr>
        <p:txBody>
          <a:bodyPr vert="horz" lIns="91440" tIns="45720" rIns="91440" bIns="45720" rtlCol="0" anchor="t"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5400" dirty="0">
                <a:solidFill>
                  <a:schemeClr val="bg1"/>
                </a:solidFill>
                <a:latin typeface="+mj-lt"/>
                <a:cs typeface="Segoe UI"/>
              </a:rPr>
              <a:t>How to Cross a Crosswalk </a:t>
            </a:r>
            <a:endParaRPr lang="en-US" sz="1400" dirty="0">
              <a:solidFill>
                <a:schemeClr val="bg1"/>
              </a:solidFill>
              <a:latin typeface="+mj-lt"/>
            </a:endParaRPr>
          </a:p>
        </p:txBody>
      </p:sp>
      <p:sp>
        <p:nvSpPr>
          <p:cNvPr id="3" name="Rectangle 2">
            <a:extLst>
              <a:ext uri="{FF2B5EF4-FFF2-40B4-BE49-F238E27FC236}">
                <a16:creationId xmlns:a16="http://schemas.microsoft.com/office/drawing/2014/main" id="{E5130547-FA00-0D69-0D45-A0DF07C0ADB3}"/>
              </a:ext>
            </a:extLst>
          </p:cNvPr>
          <p:cNvSpPr/>
          <p:nvPr/>
        </p:nvSpPr>
        <p:spPr>
          <a:xfrm>
            <a:off x="-159329" y="4847422"/>
            <a:ext cx="12510655" cy="1648612"/>
          </a:xfrm>
          <a:prstGeom prst="rect">
            <a:avLst/>
          </a:prstGeom>
          <a:solidFill>
            <a:srgbClr val="005B9C"/>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When approaching an intersection, STOP and LOOK.</a:t>
            </a:r>
          </a:p>
          <a:p>
            <a:pPr algn="ctr"/>
            <a:r>
              <a:rPr lang="en-CA" sz="3600" b="1" dirty="0">
                <a:latin typeface="+mj-lt"/>
              </a:rPr>
              <a:t>Get off your bicycle so you can walk it across.</a:t>
            </a:r>
          </a:p>
        </p:txBody>
      </p:sp>
    </p:spTree>
    <p:extLst>
      <p:ext uri="{BB962C8B-B14F-4D97-AF65-F5344CB8AC3E}">
        <p14:creationId xmlns:p14="http://schemas.microsoft.com/office/powerpoint/2010/main" val="1226774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3" name="Picture 2" descr="A cartoon of a child riding a bicycle&#10;&#10;Description automatically generated">
            <a:extLst>
              <a:ext uri="{FF2B5EF4-FFF2-40B4-BE49-F238E27FC236}">
                <a16:creationId xmlns:a16="http://schemas.microsoft.com/office/drawing/2014/main" id="{F283E24F-94F6-F3E7-BA2E-6306444B56B4}"/>
              </a:ext>
            </a:extLst>
          </p:cNvPr>
          <p:cNvPicPr>
            <a:picLocks noChangeAspect="1"/>
          </p:cNvPicPr>
          <p:nvPr/>
        </p:nvPicPr>
        <p:blipFill>
          <a:blip r:embed="rId3">
            <a:extLst>
              <a:ext uri="{28A0092B-C50C-407E-A947-70E740481C1C}">
                <a14:useLocalDpi xmlns:a14="http://schemas.microsoft.com/office/drawing/2010/main" val="0"/>
              </a:ext>
            </a:extLst>
          </a:blip>
          <a:srcRect t="11030"/>
          <a:stretch/>
        </p:blipFill>
        <p:spPr>
          <a:xfrm>
            <a:off x="3309602" y="1263171"/>
            <a:ext cx="5727032" cy="5095301"/>
          </a:xfrm>
          <a:prstGeom prst="rect">
            <a:avLst/>
          </a:prstGeom>
        </p:spPr>
      </p:pic>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741917" y="156111"/>
            <a:ext cx="8862400" cy="1008845"/>
          </a:xfrm>
        </p:spPr>
        <p:txBody>
          <a:bodyPr vert="horz" lIns="91440" tIns="45720" rIns="91440" bIns="45720" rtlCol="0" anchor="t"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5400" dirty="0">
                <a:solidFill>
                  <a:schemeClr val="bg1"/>
                </a:solidFill>
                <a:cs typeface="Segoe UI"/>
              </a:rPr>
              <a:t>How to Cross a Crosswalk </a:t>
            </a:r>
            <a:endParaRPr lang="en-US" sz="1400" dirty="0">
              <a:solidFill>
                <a:schemeClr val="bg1"/>
              </a:solidFill>
            </a:endParaRPr>
          </a:p>
        </p:txBody>
      </p:sp>
      <p:sp>
        <p:nvSpPr>
          <p:cNvPr id="8" name="Rectangle 7">
            <a:extLst>
              <a:ext uri="{FF2B5EF4-FFF2-40B4-BE49-F238E27FC236}">
                <a16:creationId xmlns:a16="http://schemas.microsoft.com/office/drawing/2014/main" id="{12CC5E02-E475-82B7-BC3A-D14BAF231DA2}"/>
              </a:ext>
            </a:extLst>
          </p:cNvPr>
          <p:cNvSpPr/>
          <p:nvPr/>
        </p:nvSpPr>
        <p:spPr>
          <a:xfrm>
            <a:off x="-82210" y="5444365"/>
            <a:ext cx="12510655" cy="1291512"/>
          </a:xfrm>
          <a:prstGeom prst="rect">
            <a:avLst/>
          </a:prstGeom>
          <a:solidFill>
            <a:srgbClr val="005B9C"/>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t>Look LEFT, RIGHT, LEFT before crossing.</a:t>
            </a:r>
            <a:endParaRPr lang="en-CA" sz="4800" b="1" dirty="0"/>
          </a:p>
        </p:txBody>
      </p:sp>
    </p:spTree>
    <p:extLst>
      <p:ext uri="{BB962C8B-B14F-4D97-AF65-F5344CB8AC3E}">
        <p14:creationId xmlns:p14="http://schemas.microsoft.com/office/powerpoint/2010/main" val="698393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0DCAE59-4915-0762-706B-845557BDFB19}"/>
              </a:ext>
            </a:extLst>
          </p:cNvPr>
          <p:cNvSpPr txBox="1">
            <a:spLocks/>
          </p:cNvSpPr>
          <p:nvPr/>
        </p:nvSpPr>
        <p:spPr>
          <a:xfrm>
            <a:off x="667991" y="284997"/>
            <a:ext cx="10856019" cy="917003"/>
          </a:xfrm>
          <a:prstGeom prst="rect">
            <a:avLst/>
          </a:prstGeom>
        </p:spPr>
        <p:txBody>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6400" b="1" dirty="0">
                <a:solidFill>
                  <a:schemeClr val="bg1"/>
                </a:solidFill>
              </a:rPr>
              <a:t>Cycling Safety</a:t>
            </a:r>
            <a:endParaRPr lang="en-US" dirty="0">
              <a:solidFill>
                <a:schemeClr val="bg1"/>
              </a:solidFill>
            </a:endParaRPr>
          </a:p>
        </p:txBody>
      </p:sp>
      <p:pic>
        <p:nvPicPr>
          <p:cNvPr id="4" name="Picture 3" descr="A child riding a bike&#10;&#10;Description automatically generated">
            <a:extLst>
              <a:ext uri="{FF2B5EF4-FFF2-40B4-BE49-F238E27FC236}">
                <a16:creationId xmlns:a16="http://schemas.microsoft.com/office/drawing/2014/main" id="{015CEED5-E339-78B7-57C8-190B98DE2EB0}"/>
              </a:ext>
            </a:extLst>
          </p:cNvPr>
          <p:cNvPicPr>
            <a:picLocks noChangeAspect="1"/>
          </p:cNvPicPr>
          <p:nvPr/>
        </p:nvPicPr>
        <p:blipFill>
          <a:blip r:embed="rId3"/>
          <a:srcRect l="34" t="9615" b="-1334"/>
          <a:stretch/>
        </p:blipFill>
        <p:spPr>
          <a:xfrm>
            <a:off x="2672925" y="1426422"/>
            <a:ext cx="6846147" cy="4254999"/>
          </a:xfrm>
          <a:prstGeom prst="rect">
            <a:avLst/>
          </a:prstGeom>
        </p:spPr>
      </p:pic>
      <p:sp>
        <p:nvSpPr>
          <p:cNvPr id="5" name="TextBox 4">
            <a:extLst>
              <a:ext uri="{FF2B5EF4-FFF2-40B4-BE49-F238E27FC236}">
                <a16:creationId xmlns:a16="http://schemas.microsoft.com/office/drawing/2014/main" id="{9F2B2005-526A-0EF4-A55F-C77F9C4D4593}"/>
              </a:ext>
            </a:extLst>
          </p:cNvPr>
          <p:cNvSpPr txBox="1"/>
          <p:nvPr/>
        </p:nvSpPr>
        <p:spPr>
          <a:xfrm>
            <a:off x="1692919" y="5905844"/>
            <a:ext cx="8806161" cy="461665"/>
          </a:xfrm>
          <a:prstGeom prst="rect">
            <a:avLst/>
          </a:prstGeom>
          <a:solidFill>
            <a:schemeClr val="bg1">
              <a:alpha val="86000"/>
            </a:schemeClr>
          </a:solidFill>
        </p:spPr>
        <p:txBody>
          <a:bodyPr wrap="square" lIns="91440" tIns="45720" rIns="91440" bIns="45720" rtlCol="0" anchor="t">
            <a:sp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2400" b="1" dirty="0">
                <a:solidFill>
                  <a:srgbClr val="005B9C"/>
                </a:solidFill>
              </a:rPr>
              <a:t>Bike to School Week</a:t>
            </a:r>
            <a:endParaRPr lang="en-US" dirty="0">
              <a:solidFill>
                <a:srgbClr val="005B9C"/>
              </a:solidFill>
            </a:endParaRPr>
          </a:p>
        </p:txBody>
      </p:sp>
    </p:spTree>
    <p:extLst>
      <p:ext uri="{BB962C8B-B14F-4D97-AF65-F5344CB8AC3E}">
        <p14:creationId xmlns:p14="http://schemas.microsoft.com/office/powerpoint/2010/main" val="1297061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265609" y="136080"/>
            <a:ext cx="9660775" cy="1008845"/>
          </a:xfrm>
        </p:spPr>
        <p:txBody>
          <a:bodyPr vert="horz" lIns="91440" tIns="45720" rIns="91440" bIns="45720" rtlCol="0" anchor="t"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5400" dirty="0">
                <a:solidFill>
                  <a:schemeClr val="bg1"/>
                </a:solidFill>
                <a:cs typeface="Segoe UI"/>
              </a:rPr>
              <a:t>How to Cross a Crosswalk </a:t>
            </a:r>
            <a:endParaRPr lang="en-US" sz="1400" dirty="0">
              <a:solidFill>
                <a:schemeClr val="bg1"/>
              </a:solidFill>
            </a:endParaRPr>
          </a:p>
        </p:txBody>
      </p:sp>
      <p:pic>
        <p:nvPicPr>
          <p:cNvPr id="6" name="Picture 5" descr="A person pushing a stroller with a baby&#10;&#10;Description automatically generated">
            <a:extLst>
              <a:ext uri="{FF2B5EF4-FFF2-40B4-BE49-F238E27FC236}">
                <a16:creationId xmlns:a16="http://schemas.microsoft.com/office/drawing/2014/main" id="{47D59B6A-5F0B-D5D5-4DFF-9AE2F3D1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6047" y="1120959"/>
            <a:ext cx="8859904" cy="5600961"/>
          </a:xfrm>
          <a:prstGeom prst="rect">
            <a:avLst/>
          </a:prstGeom>
        </p:spPr>
      </p:pic>
      <p:sp>
        <p:nvSpPr>
          <p:cNvPr id="4" name="Rectangle 3">
            <a:extLst>
              <a:ext uri="{FF2B5EF4-FFF2-40B4-BE49-F238E27FC236}">
                <a16:creationId xmlns:a16="http://schemas.microsoft.com/office/drawing/2014/main" id="{B0571E98-6747-9F5C-1A4A-D6AACFB0D117}"/>
              </a:ext>
            </a:extLst>
          </p:cNvPr>
          <p:cNvSpPr/>
          <p:nvPr/>
        </p:nvSpPr>
        <p:spPr>
          <a:xfrm>
            <a:off x="-159329" y="5348112"/>
            <a:ext cx="12510655" cy="1291512"/>
          </a:xfrm>
          <a:prstGeom prst="rect">
            <a:avLst/>
          </a:prstGeom>
          <a:solidFill>
            <a:srgbClr val="005B9C"/>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3100" b="1" dirty="0"/>
          </a:p>
        </p:txBody>
      </p:sp>
      <p:sp>
        <p:nvSpPr>
          <p:cNvPr id="2" name="Rectangle 1">
            <a:extLst>
              <a:ext uri="{FF2B5EF4-FFF2-40B4-BE49-F238E27FC236}">
                <a16:creationId xmlns:a16="http://schemas.microsoft.com/office/drawing/2014/main" id="{8CBBC11E-BF7B-A949-5CCE-422447E72485}"/>
              </a:ext>
            </a:extLst>
          </p:cNvPr>
          <p:cNvSpPr/>
          <p:nvPr/>
        </p:nvSpPr>
        <p:spPr>
          <a:xfrm>
            <a:off x="1265610" y="5343096"/>
            <a:ext cx="9660775" cy="129151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100" b="1" dirty="0"/>
              <a:t>Be AWARE of your surroundings, look at every driveway before crossing.</a:t>
            </a:r>
            <a:endParaRPr lang="en-CA" sz="3100" b="1" dirty="0"/>
          </a:p>
        </p:txBody>
      </p:sp>
    </p:spTree>
    <p:extLst>
      <p:ext uri="{BB962C8B-B14F-4D97-AF65-F5344CB8AC3E}">
        <p14:creationId xmlns:p14="http://schemas.microsoft.com/office/powerpoint/2010/main" val="308047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Bonus Tips</a:t>
            </a:r>
          </a:p>
        </p:txBody>
      </p:sp>
    </p:spTree>
    <p:extLst>
      <p:ext uri="{BB962C8B-B14F-4D97-AF65-F5344CB8AC3E}">
        <p14:creationId xmlns:p14="http://schemas.microsoft.com/office/powerpoint/2010/main" val="2211454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riding a bike on a dirt road&#10;&#10;Description automatically generated">
            <a:extLst>
              <a:ext uri="{FF2B5EF4-FFF2-40B4-BE49-F238E27FC236}">
                <a16:creationId xmlns:a16="http://schemas.microsoft.com/office/drawing/2014/main" id="{47B5C2A4-CFF0-FAC9-FF78-6487666110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265" r="10601"/>
          <a:stretch/>
        </p:blipFill>
        <p:spPr>
          <a:xfrm>
            <a:off x="-3047" y="-1"/>
            <a:ext cx="7518664" cy="6858000"/>
          </a:xfrm>
          <a:prstGeom prst="rect">
            <a:avLst/>
          </a:prstGeom>
        </p:spPr>
      </p:pic>
      <p:pic>
        <p:nvPicPr>
          <p:cNvPr id="2" name="Picture 1" descr="P-rotated-K 10.jpg">
            <a:extLst>
              <a:ext uri="{FF2B5EF4-FFF2-40B4-BE49-F238E27FC236}">
                <a16:creationId xmlns:a16="http://schemas.microsoft.com/office/drawing/2014/main" id="{DAE4FE57-CF51-8351-087E-D007D0D0DA52}"/>
              </a:ext>
            </a:extLst>
          </p:cNvPr>
          <p:cNvPicPr>
            <a:picLocks noChangeAspect="1"/>
          </p:cNvPicPr>
          <p:nvPr/>
        </p:nvPicPr>
        <p:blipFill>
          <a:blip r:embed="rId4">
            <a:alphaModFix amt="35000"/>
          </a:blip>
          <a:stretch>
            <a:fillRect/>
          </a:stretch>
        </p:blipFill>
        <p:spPr>
          <a:xfrm>
            <a:off x="9168847" y="3443502"/>
            <a:ext cx="2762250" cy="3648075"/>
          </a:xfrm>
          <a:prstGeom prst="rect">
            <a:avLst/>
          </a:prstGeom>
        </p:spPr>
      </p:pic>
      <p:sp>
        <p:nvSpPr>
          <p:cNvPr id="9" name="Rectangle 8">
            <a:extLst>
              <a:ext uri="{FF2B5EF4-FFF2-40B4-BE49-F238E27FC236}">
                <a16:creationId xmlns:a16="http://schemas.microsoft.com/office/drawing/2014/main" id="{18FB57A6-091D-1DD9-23BC-15E52E229359}"/>
              </a:ext>
            </a:extLst>
          </p:cNvPr>
          <p:cNvSpPr/>
          <p:nvPr/>
        </p:nvSpPr>
        <p:spPr>
          <a:xfrm>
            <a:off x="6473370" y="-2"/>
            <a:ext cx="5718629" cy="6872503"/>
          </a:xfrm>
          <a:prstGeom prst="rect">
            <a:avLst/>
          </a:prstGeom>
          <a:solidFill>
            <a:srgbClr val="005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dirty="0"/>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6938720" y="-101375"/>
            <a:ext cx="5368919" cy="1986741"/>
          </a:xfrm>
        </p:spPr>
        <p:txBody>
          <a:bodyPr vert="horz" lIns="91440" tIns="45720" rIns="91440" bIns="45720" rtlCol="0" anchor="ctr"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4400" dirty="0">
                <a:solidFill>
                  <a:schemeClr val="bg1"/>
                </a:solidFill>
                <a:ea typeface="+mj-ea"/>
                <a:cs typeface="+mj-cs"/>
              </a:rPr>
              <a:t>Riding with Friends</a:t>
            </a:r>
          </a:p>
        </p:txBody>
      </p:sp>
      <p:sp>
        <p:nvSpPr>
          <p:cNvPr id="13" name="TextBox 12">
            <a:extLst>
              <a:ext uri="{FF2B5EF4-FFF2-40B4-BE49-F238E27FC236}">
                <a16:creationId xmlns:a16="http://schemas.microsoft.com/office/drawing/2014/main" id="{ECC9C457-D03A-9596-2AD3-CE394FC0A96F}"/>
              </a:ext>
            </a:extLst>
          </p:cNvPr>
          <p:cNvSpPr txBox="1"/>
          <p:nvPr/>
        </p:nvSpPr>
        <p:spPr>
          <a:xfrm>
            <a:off x="6251713" y="1554480"/>
            <a:ext cx="5834269" cy="512064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fontScale="70000" lnSpcReduction="20000"/>
          </a:bodyPr>
          <a:lstStyle/>
          <a:p>
            <a:pPr marL="1257300" indent="-514350">
              <a:lnSpc>
                <a:spcPct val="150000"/>
              </a:lnSpc>
              <a:spcAft>
                <a:spcPts val="600"/>
              </a:spcAft>
              <a:buFont typeface="+mj-lt"/>
              <a:buAutoNum type="arabicPeriod"/>
            </a:pPr>
            <a:r>
              <a:rPr lang="en-US" sz="4500" dirty="0">
                <a:solidFill>
                  <a:schemeClr val="bg1"/>
                </a:solidFill>
              </a:rPr>
              <a:t>Stay together</a:t>
            </a:r>
          </a:p>
          <a:p>
            <a:pPr marL="1257300" indent="-514350">
              <a:lnSpc>
                <a:spcPct val="150000"/>
              </a:lnSpc>
              <a:spcAft>
                <a:spcPts val="600"/>
              </a:spcAft>
              <a:buFont typeface="+mj-lt"/>
              <a:buAutoNum type="arabicPeriod"/>
            </a:pPr>
            <a:r>
              <a:rPr lang="en-US" sz="4500" dirty="0">
                <a:solidFill>
                  <a:schemeClr val="bg1"/>
                </a:solidFill>
              </a:rPr>
              <a:t>Use hand signals</a:t>
            </a:r>
          </a:p>
          <a:p>
            <a:pPr marL="1257300" indent="-514350">
              <a:lnSpc>
                <a:spcPct val="150000"/>
              </a:lnSpc>
              <a:spcAft>
                <a:spcPts val="600"/>
              </a:spcAft>
              <a:buFont typeface="+mj-lt"/>
              <a:buAutoNum type="arabicPeriod"/>
            </a:pPr>
            <a:r>
              <a:rPr lang="en-US" sz="4500" dirty="0">
                <a:solidFill>
                  <a:schemeClr val="bg1"/>
                </a:solidFill>
              </a:rPr>
              <a:t>Plan breaks</a:t>
            </a:r>
          </a:p>
          <a:p>
            <a:pPr marL="1257300" indent="-514350">
              <a:lnSpc>
                <a:spcPct val="150000"/>
              </a:lnSpc>
              <a:spcAft>
                <a:spcPts val="600"/>
              </a:spcAft>
              <a:buFont typeface="+mj-lt"/>
              <a:buAutoNum type="arabicPeriod"/>
            </a:pPr>
            <a:r>
              <a:rPr lang="en-US" sz="4500" dirty="0">
                <a:solidFill>
                  <a:schemeClr val="bg1"/>
                </a:solidFill>
              </a:rPr>
              <a:t>Be aware of those around you</a:t>
            </a:r>
          </a:p>
          <a:p>
            <a:pPr marL="1257300" indent="-514350">
              <a:lnSpc>
                <a:spcPct val="150000"/>
              </a:lnSpc>
              <a:spcAft>
                <a:spcPts val="600"/>
              </a:spcAft>
              <a:buFont typeface="+mj-lt"/>
              <a:buAutoNum type="arabicPeriod"/>
            </a:pPr>
            <a:r>
              <a:rPr lang="en-US" sz="4500" dirty="0">
                <a:solidFill>
                  <a:schemeClr val="bg1"/>
                </a:solidFill>
              </a:rPr>
              <a:t>Have FUN when you explore on your bike!</a:t>
            </a:r>
          </a:p>
          <a:p>
            <a:pPr marL="742950" indent="-228600">
              <a:lnSpc>
                <a:spcPct val="90000"/>
              </a:lnSpc>
              <a:spcAft>
                <a:spcPts val="600"/>
              </a:spcAft>
              <a:buFont typeface="Arial" panose="020B0604020202020204" pitchFamily="34" charset="0"/>
              <a:buChar char="•"/>
            </a:pPr>
            <a:endParaRPr lang="en-US" sz="1600" dirty="0"/>
          </a:p>
        </p:txBody>
      </p:sp>
    </p:spTree>
    <p:extLst>
      <p:ext uri="{BB962C8B-B14F-4D97-AF65-F5344CB8AC3E}">
        <p14:creationId xmlns:p14="http://schemas.microsoft.com/office/powerpoint/2010/main" val="231472231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72C22A7-21AD-9061-DEE7-2A5CDABAC7BC}"/>
              </a:ext>
            </a:extLst>
          </p:cNvPr>
          <p:cNvSpPr/>
          <p:nvPr/>
        </p:nvSpPr>
        <p:spPr>
          <a:xfrm>
            <a:off x="4875575" y="3224209"/>
            <a:ext cx="2007770" cy="21039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8">
            <a:extLst>
              <a:ext uri="{FF2B5EF4-FFF2-40B4-BE49-F238E27FC236}">
                <a16:creationId xmlns:a16="http://schemas.microsoft.com/office/drawing/2014/main" id="{20B2B127-2140-D838-5F30-4E4F1A3C47AF}"/>
              </a:ext>
            </a:extLst>
          </p:cNvPr>
          <p:cNvSpPr/>
          <p:nvPr/>
        </p:nvSpPr>
        <p:spPr>
          <a:xfrm>
            <a:off x="2612264" y="3224209"/>
            <a:ext cx="2007770" cy="21039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Rectangle 2">
            <a:extLst>
              <a:ext uri="{FF2B5EF4-FFF2-40B4-BE49-F238E27FC236}">
                <a16:creationId xmlns:a16="http://schemas.microsoft.com/office/drawing/2014/main" id="{47538F34-BF10-5C6A-0EC1-8F88C729953B}"/>
              </a:ext>
            </a:extLst>
          </p:cNvPr>
          <p:cNvSpPr/>
          <p:nvPr/>
        </p:nvSpPr>
        <p:spPr>
          <a:xfrm>
            <a:off x="364666" y="3224210"/>
            <a:ext cx="2007770" cy="21039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extBox 1">
            <a:extLst>
              <a:ext uri="{FF2B5EF4-FFF2-40B4-BE49-F238E27FC236}">
                <a16:creationId xmlns:a16="http://schemas.microsoft.com/office/drawing/2014/main" id="{D6747982-2917-0D96-DAEF-D069C49095A7}"/>
              </a:ext>
            </a:extLst>
          </p:cNvPr>
          <p:cNvSpPr txBox="1"/>
          <p:nvPr/>
        </p:nvSpPr>
        <p:spPr>
          <a:xfrm>
            <a:off x="364666" y="271565"/>
            <a:ext cx="6322573" cy="2648961"/>
          </a:xfrm>
          <a:prstGeom prst="rect">
            <a:avLst/>
          </a:prstGeom>
        </p:spPr>
        <p:txBody>
          <a:bodyPr vert="horz" lIns="91440" tIns="45720" rIns="91440" bIns="45720" rtlCol="0" anchor="ctr">
            <a:normAutofit fontScale="85000" lnSpcReduction="10000"/>
          </a:bodyPr>
          <a:lstStyle/>
          <a:p>
            <a:pPr>
              <a:lnSpc>
                <a:spcPct val="110000"/>
              </a:lnSpc>
              <a:spcBef>
                <a:spcPct val="0"/>
              </a:spcBef>
              <a:spcAft>
                <a:spcPts val="600"/>
              </a:spcAft>
            </a:pPr>
            <a:r>
              <a:rPr lang="en-US" sz="3200" b="1" dirty="0">
                <a:solidFill>
                  <a:schemeClr val="bg1"/>
                </a:solidFill>
                <a:ea typeface="+mj-ea"/>
                <a:cs typeface="+mj-cs"/>
              </a:rPr>
              <a:t>Follow the same safety rules if you are riding:</a:t>
            </a:r>
          </a:p>
          <a:p>
            <a:pPr marL="914400" lvl="1" indent="-457200">
              <a:lnSpc>
                <a:spcPct val="110000"/>
              </a:lnSpc>
              <a:spcBef>
                <a:spcPct val="0"/>
              </a:spcBef>
              <a:spcAft>
                <a:spcPts val="600"/>
              </a:spcAft>
              <a:buFont typeface="Arial" panose="020B0604020202020204" pitchFamily="34" charset="0"/>
              <a:buChar char="•"/>
            </a:pPr>
            <a:r>
              <a:rPr lang="en-US" sz="3200" b="1" dirty="0">
                <a:solidFill>
                  <a:schemeClr val="bg1"/>
                </a:solidFill>
                <a:ea typeface="+mj-ea"/>
                <a:cs typeface="+mj-cs"/>
              </a:rPr>
              <a:t>A bicycle</a:t>
            </a:r>
          </a:p>
          <a:p>
            <a:pPr marL="914400" lvl="1" indent="-457200">
              <a:lnSpc>
                <a:spcPct val="110000"/>
              </a:lnSpc>
              <a:spcBef>
                <a:spcPct val="0"/>
              </a:spcBef>
              <a:spcAft>
                <a:spcPts val="600"/>
              </a:spcAft>
              <a:buFont typeface="Arial" panose="020B0604020202020204" pitchFamily="34" charset="0"/>
              <a:buChar char="•"/>
            </a:pPr>
            <a:r>
              <a:rPr lang="en-US" sz="3200" b="1" dirty="0">
                <a:solidFill>
                  <a:schemeClr val="bg1"/>
                </a:solidFill>
                <a:ea typeface="+mj-ea"/>
                <a:cs typeface="+mj-cs"/>
              </a:rPr>
              <a:t>A scooter</a:t>
            </a:r>
          </a:p>
          <a:p>
            <a:pPr marL="914400" lvl="1" indent="-457200">
              <a:lnSpc>
                <a:spcPct val="110000"/>
              </a:lnSpc>
              <a:spcBef>
                <a:spcPct val="0"/>
              </a:spcBef>
              <a:spcAft>
                <a:spcPts val="600"/>
              </a:spcAft>
              <a:buFont typeface="Arial" panose="020B0604020202020204" pitchFamily="34" charset="0"/>
              <a:buChar char="•"/>
            </a:pPr>
            <a:r>
              <a:rPr lang="en-US" sz="3200" b="1" dirty="0">
                <a:solidFill>
                  <a:schemeClr val="bg1"/>
                </a:solidFill>
                <a:ea typeface="+mj-ea"/>
                <a:cs typeface="+mj-cs"/>
              </a:rPr>
              <a:t>An electric bicycle or scooter</a:t>
            </a:r>
          </a:p>
        </p:txBody>
      </p:sp>
      <p:graphicFrame>
        <p:nvGraphicFramePr>
          <p:cNvPr id="15" name="TextBox 2">
            <a:extLst>
              <a:ext uri="{FF2B5EF4-FFF2-40B4-BE49-F238E27FC236}">
                <a16:creationId xmlns:a16="http://schemas.microsoft.com/office/drawing/2014/main" id="{CC2E23AE-DCDE-8376-98D2-121C973D7CBD}"/>
              </a:ext>
            </a:extLst>
          </p:cNvPr>
          <p:cNvGraphicFramePr>
            <a:graphicFrameLocks/>
          </p:cNvGraphicFramePr>
          <p:nvPr>
            <p:extLst>
              <p:ext uri="{D42A27DB-BD31-4B8C-83A1-F6EECF244321}">
                <p14:modId xmlns:p14="http://schemas.microsoft.com/office/powerpoint/2010/main" val="2565902888"/>
              </p:ext>
            </p:extLst>
          </p:nvPr>
        </p:nvGraphicFramePr>
        <p:xfrm>
          <a:off x="454828" y="2458641"/>
          <a:ext cx="6494077" cy="3756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AutoShape 2">
            <a:extLst>
              <a:ext uri="{FF2B5EF4-FFF2-40B4-BE49-F238E27FC236}">
                <a16:creationId xmlns:a16="http://schemas.microsoft.com/office/drawing/2014/main" id="{5C1C2460-3970-E8E0-8DB8-F4EC99BC9975}"/>
              </a:ext>
            </a:extLst>
          </p:cNvPr>
          <p:cNvSpPr>
            <a:spLocks noChangeAspect="1" noChangeArrowheads="1"/>
          </p:cNvSpPr>
          <p:nvPr/>
        </p:nvSpPr>
        <p:spPr bwMode="auto">
          <a:xfrm>
            <a:off x="1066800" y="3276600"/>
            <a:ext cx="5181600" cy="518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sz="1600" b="1"/>
          </a:p>
        </p:txBody>
      </p:sp>
      <p:sp>
        <p:nvSpPr>
          <p:cNvPr id="4" name="TextBox 3">
            <a:extLst>
              <a:ext uri="{FF2B5EF4-FFF2-40B4-BE49-F238E27FC236}">
                <a16:creationId xmlns:a16="http://schemas.microsoft.com/office/drawing/2014/main" id="{0438F906-8810-DFAC-D44C-A8F05A15DE96}"/>
              </a:ext>
            </a:extLst>
          </p:cNvPr>
          <p:cNvSpPr txBox="1"/>
          <p:nvPr/>
        </p:nvSpPr>
        <p:spPr>
          <a:xfrm>
            <a:off x="254926" y="5736627"/>
            <a:ext cx="6893883" cy="584775"/>
          </a:xfrm>
          <a:prstGeom prst="rect">
            <a:avLst/>
          </a:prstGeom>
          <a:noFill/>
        </p:spPr>
        <p:txBody>
          <a:bodyPr wrap="square">
            <a:spAutoFit/>
          </a:bodyPr>
          <a:lstStyle/>
          <a:p>
            <a:pPr algn="ctr"/>
            <a:r>
              <a:rPr lang="en-US" sz="3200" dirty="0">
                <a:solidFill>
                  <a:schemeClr val="bg1"/>
                </a:solidFill>
                <a:ea typeface="Arial Unicode MS" panose="020B0604020202020204" pitchFamily="34" charset="-128"/>
                <a:cs typeface="Arial Unicode MS" panose="020B0604020202020204" pitchFamily="34" charset="-128"/>
              </a:rPr>
              <a:t>Safety is everyone’s responsibility.</a:t>
            </a:r>
            <a:endParaRPr lang="en-CA" sz="3200" dirty="0">
              <a:solidFill>
                <a:schemeClr val="bg1"/>
              </a:solidFill>
              <a:ea typeface="Arial Unicode MS" panose="020B0604020202020204" pitchFamily="34" charset="-128"/>
              <a:cs typeface="Arial Unicode MS" panose="020B0604020202020204" pitchFamily="34" charset="-128"/>
            </a:endParaRPr>
          </a:p>
        </p:txBody>
      </p:sp>
      <p:pic>
        <p:nvPicPr>
          <p:cNvPr id="5" name="Picture 4" descr="A path with trees and grass&#10;&#10;AI-generated content may be incorrect.">
            <a:extLst>
              <a:ext uri="{FF2B5EF4-FFF2-40B4-BE49-F238E27FC236}">
                <a16:creationId xmlns:a16="http://schemas.microsoft.com/office/drawing/2014/main" id="{E457BB71-7525-6513-75F6-97D13521F18B}"/>
              </a:ext>
            </a:extLst>
          </p:cNvPr>
          <p:cNvPicPr>
            <a:picLocks noChangeAspect="1"/>
          </p:cNvPicPr>
          <p:nvPr/>
        </p:nvPicPr>
        <p:blipFill>
          <a:blip r:embed="rId8">
            <a:extLst>
              <a:ext uri="{28A0092B-C50C-407E-A947-70E740481C1C}">
                <a14:useLocalDpi xmlns:a14="http://schemas.microsoft.com/office/drawing/2010/main" val="0"/>
              </a:ext>
            </a:extLst>
          </a:blip>
          <a:srcRect r="2780"/>
          <a:stretch/>
        </p:blipFill>
        <p:spPr>
          <a:xfrm>
            <a:off x="7188733" y="0"/>
            <a:ext cx="5003267" cy="6858000"/>
          </a:xfrm>
          <a:prstGeom prst="rect">
            <a:avLst/>
          </a:prstGeom>
        </p:spPr>
      </p:pic>
    </p:spTree>
    <p:extLst>
      <p:ext uri="{BB962C8B-B14F-4D97-AF65-F5344CB8AC3E}">
        <p14:creationId xmlns:p14="http://schemas.microsoft.com/office/powerpoint/2010/main" val="3720472109"/>
      </p:ext>
    </p:extLst>
  </p:cSld>
  <p:clrMapOvr>
    <a:masterClrMapping/>
  </p:clrMapOvr>
  <p:transition spd="slow">
    <p:push dir="d"/>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E93B14-FB7A-5B33-F9C1-AF599F849366}"/>
              </a:ext>
            </a:extLst>
          </p:cNvPr>
          <p:cNvSpPr/>
          <p:nvPr/>
        </p:nvSpPr>
        <p:spPr>
          <a:xfrm>
            <a:off x="7331529" y="0"/>
            <a:ext cx="4860471"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itle 1">
            <a:extLst>
              <a:ext uri="{FF2B5EF4-FFF2-40B4-BE49-F238E27FC236}">
                <a16:creationId xmlns:a16="http://schemas.microsoft.com/office/drawing/2014/main" id="{FD85D951-F97E-67B3-A7C6-6442AED439AC}"/>
              </a:ext>
            </a:extLst>
          </p:cNvPr>
          <p:cNvSpPr txBox="1">
            <a:spLocks/>
          </p:cNvSpPr>
          <p:nvPr/>
        </p:nvSpPr>
        <p:spPr>
          <a:xfrm>
            <a:off x="246140" y="354302"/>
            <a:ext cx="6941010" cy="1434415"/>
          </a:xfrm>
          <a:prstGeom prst="rect">
            <a:avLst/>
          </a:prstGeom>
        </p:spPr>
        <p:txBody>
          <a:bodyPr vert="horz" lIns="91440" tIns="45720" rIns="91440" bIns="45720" rtlCol="0" anchor="ctr">
            <a:normAutofit/>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r>
              <a:rPr lang="en-US" sz="4800" b="1" dirty="0">
                <a:solidFill>
                  <a:schemeClr val="bg1"/>
                </a:solidFill>
                <a:latin typeface="+mj-lt"/>
                <a:ea typeface="+mj-ea"/>
                <a:cs typeface="+mj-cs"/>
              </a:rPr>
              <a:t>Bike Smart, STAY SAFE</a:t>
            </a:r>
          </a:p>
        </p:txBody>
      </p:sp>
      <p:sp>
        <p:nvSpPr>
          <p:cNvPr id="16" name="Content Placeholder 6">
            <a:extLst>
              <a:ext uri="{FF2B5EF4-FFF2-40B4-BE49-F238E27FC236}">
                <a16:creationId xmlns:a16="http://schemas.microsoft.com/office/drawing/2014/main" id="{02CA606D-92BC-7C9D-B3A6-470ED179ADD5}"/>
              </a:ext>
            </a:extLst>
          </p:cNvPr>
          <p:cNvSpPr txBox="1">
            <a:spLocks/>
          </p:cNvSpPr>
          <p:nvPr/>
        </p:nvSpPr>
        <p:spPr>
          <a:xfrm>
            <a:off x="390519" y="1672954"/>
            <a:ext cx="6941011" cy="483074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rPr>
              <a:t>Now what?! </a:t>
            </a:r>
          </a:p>
          <a:p>
            <a:pPr marL="0" indent="0">
              <a:buFont typeface="Arial" panose="020B0604020202020204" pitchFamily="34" charset="0"/>
              <a:buNone/>
            </a:pPr>
            <a:r>
              <a:rPr lang="en-US" sz="2400" dirty="0">
                <a:solidFill>
                  <a:schemeClr val="bg1"/>
                </a:solidFill>
              </a:rPr>
              <a:t>Here are some ideas to get your class cycling: </a:t>
            </a:r>
          </a:p>
          <a:p>
            <a:r>
              <a:rPr lang="en-US" sz="1900" dirty="0">
                <a:solidFill>
                  <a:schemeClr val="bg1"/>
                </a:solidFill>
              </a:rPr>
              <a:t>Hold a Bike to School Fridays Challenge​</a:t>
            </a:r>
          </a:p>
          <a:p>
            <a:r>
              <a:rPr lang="en-US" sz="1900" dirty="0">
                <a:solidFill>
                  <a:schemeClr val="bg1"/>
                </a:solidFill>
              </a:rPr>
              <a:t>Share an announcement; “This Bike to School Week, let’s get out, explore, and have fun”</a:t>
            </a:r>
          </a:p>
          <a:p>
            <a:r>
              <a:rPr lang="en-US" sz="1900" dirty="0">
                <a:solidFill>
                  <a:schemeClr val="bg1"/>
                </a:solidFill>
              </a:rPr>
              <a:t>Visit the Walk and Roll Trail Map to show </a:t>
            </a:r>
            <a:r>
              <a:rPr lang="en-US" sz="1900" dirty="0" err="1">
                <a:solidFill>
                  <a:schemeClr val="bg1"/>
                </a:solidFill>
              </a:rPr>
              <a:t>neighbouring</a:t>
            </a:r>
            <a:r>
              <a:rPr lang="en-US" sz="1900" dirty="0">
                <a:solidFill>
                  <a:schemeClr val="bg1"/>
                </a:solidFill>
              </a:rPr>
              <a:t> trails around your community</a:t>
            </a:r>
          </a:p>
          <a:p>
            <a:pPr lvl="1"/>
            <a:r>
              <a:rPr lang="en-US" sz="1900" u="sng" dirty="0">
                <a:solidFill>
                  <a:schemeClr val="bg1"/>
                </a:solidFill>
                <a:hlinkClick r:id="rId2">
                  <a:extLst>
                    <a:ext uri="{A12FA001-AC4F-418D-AE19-62706E023703}">
                      <ahyp:hlinkClr xmlns:ahyp="http://schemas.microsoft.com/office/drawing/2018/hyperlinkcolor" val="tx"/>
                    </a:ext>
                  </a:extLst>
                </a:hlinkClick>
              </a:rPr>
              <a:t>Peel Trails Map | Walk &amp; Roll Peel (arcgis.com)</a:t>
            </a:r>
            <a:r>
              <a:rPr lang="en-US" sz="1900" dirty="0">
                <a:solidFill>
                  <a:schemeClr val="bg1"/>
                </a:solidFill>
              </a:rPr>
              <a:t> ​</a:t>
            </a:r>
          </a:p>
          <a:p>
            <a:pPr lvl="1"/>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r>
              <a:rPr lang="en-US" sz="1600" dirty="0">
                <a:solidFill>
                  <a:schemeClr val="bg1"/>
                </a:solidFill>
              </a:rPr>
              <a:t>For more information, email </a:t>
            </a:r>
            <a:r>
              <a:rPr lang="en-US" sz="1600" dirty="0">
                <a:solidFill>
                  <a:schemeClr val="bg1"/>
                </a:solidFill>
                <a:hlinkClick r:id="rId3">
                  <a:extLst>
                    <a:ext uri="{A12FA001-AC4F-418D-AE19-62706E023703}">
                      <ahyp:hlinkClr xmlns:ahyp="http://schemas.microsoft.com/office/drawing/2018/hyperlinkcolor" val="tx"/>
                    </a:ext>
                  </a:extLst>
                </a:hlinkClick>
              </a:rPr>
              <a:t>walkandroll@peelregion.ca</a:t>
            </a:r>
            <a:r>
              <a:rPr lang="en-US" sz="1600" dirty="0">
                <a:solidFill>
                  <a:schemeClr val="bg1"/>
                </a:solidFill>
              </a:rPr>
              <a:t> or visit </a:t>
            </a:r>
            <a:r>
              <a:rPr lang="en-US" sz="1600" dirty="0">
                <a:solidFill>
                  <a:schemeClr val="bg1"/>
                </a:solidFill>
                <a:hlinkClick r:id="rId4">
                  <a:extLst>
                    <a:ext uri="{A12FA001-AC4F-418D-AE19-62706E023703}">
                      <ahyp:hlinkClr xmlns:ahyp="http://schemas.microsoft.com/office/drawing/2018/hyperlinkcolor" val="tx"/>
                    </a:ext>
                  </a:extLst>
                </a:hlinkClick>
              </a:rPr>
              <a:t>https://www.peelregion.ca/environmental</a:t>
            </a:r>
            <a:r>
              <a:rPr lang="en-US" sz="1600" dirty="0">
                <a:solidFill>
                  <a:schemeClr val="bg1"/>
                </a:solidFill>
                <a:hlinkClick r:id="rId5">
                  <a:extLst>
                    <a:ext uri="{A12FA001-AC4F-418D-AE19-62706E023703}">
                      <ahyp:hlinkClr xmlns:ahyp="http://schemas.microsoft.com/office/drawing/2018/hyperlinkcolor" val="tx"/>
                    </a:ext>
                  </a:extLst>
                </a:hlinkClick>
              </a:rPr>
              <a:t>-education/transportation/</a:t>
            </a:r>
            <a:r>
              <a:rPr lang="en-US" sz="1600" dirty="0">
                <a:solidFill>
                  <a:schemeClr val="bg1"/>
                </a:solidFill>
              </a:rPr>
              <a:t> </a:t>
            </a:r>
          </a:p>
          <a:p>
            <a:pPr lvl="1"/>
            <a:endParaRPr lang="en-US" sz="1900" dirty="0"/>
          </a:p>
        </p:txBody>
      </p:sp>
      <p:pic>
        <p:nvPicPr>
          <p:cNvPr id="17" name="Picture 16">
            <a:extLst>
              <a:ext uri="{FF2B5EF4-FFF2-40B4-BE49-F238E27FC236}">
                <a16:creationId xmlns:a16="http://schemas.microsoft.com/office/drawing/2014/main" id="{321E10EC-B775-1F74-FD10-3EC366145209}"/>
              </a:ext>
            </a:extLst>
          </p:cNvPr>
          <p:cNvPicPr>
            <a:picLocks noChangeAspect="1"/>
          </p:cNvPicPr>
          <p:nvPr/>
        </p:nvPicPr>
        <p:blipFill>
          <a:blip r:embed="rId6"/>
          <a:srcRect l="1533" r="2259" b="-3"/>
          <a:stretch/>
        </p:blipFill>
        <p:spPr>
          <a:xfrm>
            <a:off x="7791232" y="1380744"/>
            <a:ext cx="3941064" cy="4096512"/>
          </a:xfrm>
          <a:prstGeom prst="rect">
            <a:avLst/>
          </a:prstGeom>
        </p:spPr>
      </p:pic>
    </p:spTree>
    <p:extLst>
      <p:ext uri="{BB962C8B-B14F-4D97-AF65-F5344CB8AC3E}">
        <p14:creationId xmlns:p14="http://schemas.microsoft.com/office/powerpoint/2010/main" val="251467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481011" y="327025"/>
            <a:ext cx="5324477" cy="1630363"/>
          </a:xfrm>
        </p:spPr>
        <p:txBody>
          <a:bodyPr vert="horz" lIns="91440" tIns="45720" rIns="91440" bIns="45720" rtlCol="0" anchor="b"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7200" u="sng" dirty="0">
                <a:solidFill>
                  <a:schemeClr val="bg1"/>
                </a:solidFill>
                <a:ea typeface="+mj-ea"/>
                <a:cs typeface="+mj-cs"/>
              </a:rPr>
              <a:t>AGENDA</a:t>
            </a:r>
            <a:endParaRPr lang="en-US" sz="7200" b="0" u="sng" dirty="0">
              <a:solidFill>
                <a:schemeClr val="bg1"/>
              </a:solidFill>
              <a:ea typeface="+mj-ea"/>
              <a:cs typeface="+mj-cs"/>
            </a:endParaRPr>
          </a:p>
        </p:txBody>
      </p:sp>
      <p:pic>
        <p:nvPicPr>
          <p:cNvPr id="20" name="Picture 19">
            <a:extLst>
              <a:ext uri="{FF2B5EF4-FFF2-40B4-BE49-F238E27FC236}">
                <a16:creationId xmlns:a16="http://schemas.microsoft.com/office/drawing/2014/main" id="{ACA3F3E9-7442-DC9B-E58D-D52340F7B51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3015"/>
                    </a14:imgEffect>
                    <a14:imgEffect>
                      <a14:saturation sat="128000"/>
                    </a14:imgEffect>
                    <a14:imgEffect>
                      <a14:brightnessContrast bright="-13000"/>
                    </a14:imgEffect>
                  </a14:imgLayer>
                </a14:imgProps>
              </a:ext>
            </a:extLst>
          </a:blip>
          <a:srcRect r="39390" b="-2"/>
          <a:stretch/>
        </p:blipFill>
        <p:spPr>
          <a:xfrm>
            <a:off x="5966355" y="1"/>
            <a:ext cx="6225645" cy="6856412"/>
          </a:xfrm>
          <a:custGeom>
            <a:avLst/>
            <a:gdLst/>
            <a:ahLst/>
            <a:cxnLst/>
            <a:rect l="l" t="t" r="r" b="b"/>
            <a:pathLst>
              <a:path w="5620032" h="6856412">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p:spPr>
      </p:pic>
      <p:graphicFrame>
        <p:nvGraphicFramePr>
          <p:cNvPr id="51" name="TextBox 16">
            <a:extLst>
              <a:ext uri="{FF2B5EF4-FFF2-40B4-BE49-F238E27FC236}">
                <a16:creationId xmlns:a16="http://schemas.microsoft.com/office/drawing/2014/main" id="{E8C95AAA-2E21-0BE1-246D-0255B02C40C5}"/>
              </a:ext>
            </a:extLst>
          </p:cNvPr>
          <p:cNvGraphicFramePr/>
          <p:nvPr>
            <p:extLst>
              <p:ext uri="{D42A27DB-BD31-4B8C-83A1-F6EECF244321}">
                <p14:modId xmlns:p14="http://schemas.microsoft.com/office/powerpoint/2010/main" val="1183607539"/>
              </p:ext>
            </p:extLst>
          </p:nvPr>
        </p:nvGraphicFramePr>
        <p:xfrm>
          <a:off x="481013" y="2286001"/>
          <a:ext cx="5324475" cy="3919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7" name="Picture 6" descr="A child riding a bike on a path&#10;&#10;Description automatically generated">
            <a:extLst>
              <a:ext uri="{FF2B5EF4-FFF2-40B4-BE49-F238E27FC236}">
                <a16:creationId xmlns:a16="http://schemas.microsoft.com/office/drawing/2014/main" id="{899A576E-FC78-563D-50DF-ADD1151E384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6067" t="3866" r="18331" b="20570"/>
          <a:stretch/>
        </p:blipFill>
        <p:spPr>
          <a:xfrm>
            <a:off x="7352778" y="1"/>
            <a:ext cx="4839222" cy="6856412"/>
          </a:xfrm>
          <a:prstGeom prst="rect">
            <a:avLst/>
          </a:prstGeom>
        </p:spPr>
      </p:pic>
    </p:spTree>
    <p:extLst>
      <p:ext uri="{BB962C8B-B14F-4D97-AF65-F5344CB8AC3E}">
        <p14:creationId xmlns:p14="http://schemas.microsoft.com/office/powerpoint/2010/main" val="398588122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746124" y="296741"/>
            <a:ext cx="10699750" cy="1009650"/>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latin typeface="+mj-lt"/>
                <a:cs typeface="Segoe UI"/>
              </a:rPr>
              <a:t>Why should we bike?</a:t>
            </a:r>
          </a:p>
        </p:txBody>
      </p:sp>
      <p:graphicFrame>
        <p:nvGraphicFramePr>
          <p:cNvPr id="9" name="TextBox 1">
            <a:extLst>
              <a:ext uri="{FF2B5EF4-FFF2-40B4-BE49-F238E27FC236}">
                <a16:creationId xmlns:a16="http://schemas.microsoft.com/office/drawing/2014/main" id="{EFEDA511-9B2B-A511-FE38-69EDCB3925AE}"/>
              </a:ext>
            </a:extLst>
          </p:cNvPr>
          <p:cNvGraphicFramePr/>
          <p:nvPr/>
        </p:nvGraphicFramePr>
        <p:xfrm>
          <a:off x="1279552" y="1767867"/>
          <a:ext cx="9632893" cy="4132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2810554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399267A-AD79-B87F-9148-14ABA4A1551B}"/>
              </a:ext>
            </a:extLst>
          </p:cNvPr>
          <p:cNvSpPr/>
          <p:nvPr/>
        </p:nvSpPr>
        <p:spPr>
          <a:xfrm>
            <a:off x="910001" y="3843058"/>
            <a:ext cx="4631482" cy="266805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318313" y="215368"/>
            <a:ext cx="10906131"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spcBef>
                <a:spcPts val="0"/>
              </a:spcBef>
              <a:spcAft>
                <a:spcPts val="0"/>
              </a:spcAft>
            </a:pPr>
            <a:r>
              <a:rPr lang="en-US" sz="6000" u="sng" dirty="0">
                <a:solidFill>
                  <a:schemeClr val="bg1"/>
                </a:solidFill>
                <a:latin typeface="+mj-lt"/>
                <a:cs typeface="Segoe UI"/>
              </a:rPr>
              <a:t>Why is bike safety important?</a:t>
            </a:r>
            <a:endParaRPr lang="en-US" sz="1600" u="sng" dirty="0">
              <a:solidFill>
                <a:schemeClr val="bg1"/>
              </a:solidFill>
              <a:latin typeface="+mj-lt"/>
            </a:endParaRPr>
          </a:p>
        </p:txBody>
      </p:sp>
      <p:sp>
        <p:nvSpPr>
          <p:cNvPr id="2" name="TextBox 1">
            <a:extLst>
              <a:ext uri="{FF2B5EF4-FFF2-40B4-BE49-F238E27FC236}">
                <a16:creationId xmlns:a16="http://schemas.microsoft.com/office/drawing/2014/main" id="{1DAAE1CF-3C8A-C0C6-588D-8EA3C36D2C83}"/>
              </a:ext>
            </a:extLst>
          </p:cNvPr>
          <p:cNvSpPr txBox="1"/>
          <p:nvPr/>
        </p:nvSpPr>
        <p:spPr>
          <a:xfrm>
            <a:off x="338469" y="1319955"/>
            <a:ext cx="1114975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latin typeface="+mj-lt"/>
                <a:ea typeface="+mn-lt"/>
                <a:cs typeface="+mn-lt"/>
              </a:rPr>
              <a:t>When we follow the rules of the road, it helps…</a:t>
            </a:r>
          </a:p>
        </p:txBody>
      </p:sp>
      <p:sp>
        <p:nvSpPr>
          <p:cNvPr id="6" name="TextBox 5">
            <a:extLst>
              <a:ext uri="{FF2B5EF4-FFF2-40B4-BE49-F238E27FC236}">
                <a16:creationId xmlns:a16="http://schemas.microsoft.com/office/drawing/2014/main" id="{D3044DBF-4B46-31D0-3975-6DA20B60766D}"/>
              </a:ext>
            </a:extLst>
          </p:cNvPr>
          <p:cNvSpPr txBox="1"/>
          <p:nvPr/>
        </p:nvSpPr>
        <p:spPr>
          <a:xfrm>
            <a:off x="1001558" y="3899814"/>
            <a:ext cx="4448369" cy="2554545"/>
          </a:xfrm>
          <a:prstGeom prst="rect">
            <a:avLst/>
          </a:prstGeom>
          <a:noFill/>
        </p:spPr>
        <p:txBody>
          <a:bodyPr wrap="square">
            <a:spAutoFit/>
          </a:bodyPr>
          <a:lstStyle/>
          <a:p>
            <a:pPr algn="ctr"/>
            <a:r>
              <a:rPr lang="en-US" sz="4000" dirty="0">
                <a:solidFill>
                  <a:sysClr val="windowText" lastClr="000000"/>
                </a:solidFill>
                <a:latin typeface="+mj-lt"/>
                <a:ea typeface="+mn-lt"/>
                <a:cs typeface="+mn-lt"/>
              </a:rPr>
              <a:t>This means we get to enjoy our biking adventures even more!</a:t>
            </a:r>
            <a:endParaRPr lang="en-US" sz="4000" dirty="0">
              <a:solidFill>
                <a:sysClr val="windowText" lastClr="000000"/>
              </a:solidFill>
              <a:latin typeface="+mj-lt"/>
            </a:endParaRPr>
          </a:p>
        </p:txBody>
      </p:sp>
      <p:pic>
        <p:nvPicPr>
          <p:cNvPr id="9" name="Picture 8">
            <a:extLst>
              <a:ext uri="{FF2B5EF4-FFF2-40B4-BE49-F238E27FC236}">
                <a16:creationId xmlns:a16="http://schemas.microsoft.com/office/drawing/2014/main" id="{4FC3DAD5-9A4E-9056-4E0E-E22F6F0EB1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9669" y="3429000"/>
            <a:ext cx="4900551" cy="3271378"/>
          </a:xfrm>
          <a:prstGeom prst="rect">
            <a:avLst/>
          </a:prstGeom>
        </p:spPr>
      </p:pic>
      <p:sp>
        <p:nvSpPr>
          <p:cNvPr id="3" name="TextBox 2">
            <a:extLst>
              <a:ext uri="{FF2B5EF4-FFF2-40B4-BE49-F238E27FC236}">
                <a16:creationId xmlns:a16="http://schemas.microsoft.com/office/drawing/2014/main" id="{833A156D-3A21-8F7F-1391-A24E5D680B55}"/>
              </a:ext>
            </a:extLst>
          </p:cNvPr>
          <p:cNvSpPr txBox="1"/>
          <p:nvPr/>
        </p:nvSpPr>
        <p:spPr>
          <a:xfrm>
            <a:off x="457819" y="2016382"/>
            <a:ext cx="11276362"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Arial" panose="020B0604020202020204" pitchFamily="34" charset="0"/>
              <a:buChar char="•"/>
            </a:pPr>
            <a:r>
              <a:rPr lang="en-US" sz="3200" dirty="0">
                <a:solidFill>
                  <a:schemeClr val="bg1"/>
                </a:solidFill>
                <a:latin typeface="+mj-lt"/>
                <a:ea typeface="+mn-lt"/>
                <a:cs typeface="+mn-lt"/>
              </a:rPr>
              <a:t>Prevent us from getting injured or into collisions</a:t>
            </a:r>
          </a:p>
          <a:p>
            <a:pPr marL="571500" indent="-571500">
              <a:buFont typeface="Arial" panose="020B0604020202020204" pitchFamily="34" charset="0"/>
              <a:buChar char="•"/>
            </a:pPr>
            <a:r>
              <a:rPr lang="en-CA" sz="3200" dirty="0">
                <a:solidFill>
                  <a:schemeClr val="bg1"/>
                </a:solidFill>
                <a:latin typeface="+mj-lt"/>
                <a:ea typeface="Aptos" panose="020B0004020202020204" pitchFamily="34" charset="0"/>
                <a:cs typeface="Aptos" panose="020B0004020202020204" pitchFamily="34" charset="0"/>
              </a:rPr>
              <a:t>Keep</a:t>
            </a:r>
            <a:r>
              <a:rPr lang="en-CA" sz="3200" dirty="0">
                <a:solidFill>
                  <a:schemeClr val="bg1"/>
                </a:solidFill>
                <a:effectLst/>
                <a:latin typeface="+mj-lt"/>
                <a:ea typeface="Aptos" panose="020B0004020202020204" pitchFamily="34" charset="0"/>
                <a:cs typeface="Aptos" panose="020B0004020202020204" pitchFamily="34" charset="0"/>
              </a:rPr>
              <a:t> our bodies and heads safe and allows us to enjoy biking for years</a:t>
            </a:r>
            <a:endParaRPr lang="en-US" sz="3200" dirty="0">
              <a:solidFill>
                <a:schemeClr val="bg1"/>
              </a:solidFill>
              <a:latin typeface="+mj-lt"/>
              <a:ea typeface="+mn-lt"/>
              <a:cs typeface="+mn-lt"/>
            </a:endParaRPr>
          </a:p>
          <a:p>
            <a:pPr marL="571500" indent="-571500">
              <a:buFont typeface="Arial" panose="020B0604020202020204" pitchFamily="34" charset="0"/>
              <a:buChar char="•"/>
            </a:pPr>
            <a:endParaRPr lang="en-US" sz="3600" dirty="0">
              <a:solidFill>
                <a:schemeClr val="bg1"/>
              </a:solidFill>
              <a:latin typeface="+mj-lt"/>
              <a:ea typeface="+mn-lt"/>
              <a:cs typeface="+mn-lt"/>
            </a:endParaRPr>
          </a:p>
        </p:txBody>
      </p:sp>
    </p:spTree>
    <p:extLst>
      <p:ext uri="{BB962C8B-B14F-4D97-AF65-F5344CB8AC3E}">
        <p14:creationId xmlns:p14="http://schemas.microsoft.com/office/powerpoint/2010/main" val="3864128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Parts of a Bicycle</a:t>
            </a:r>
          </a:p>
        </p:txBody>
      </p:sp>
    </p:spTree>
    <p:extLst>
      <p:ext uri="{BB962C8B-B14F-4D97-AF65-F5344CB8AC3E}">
        <p14:creationId xmlns:p14="http://schemas.microsoft.com/office/powerpoint/2010/main" val="652973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0" y="2313392"/>
            <a:ext cx="5085653" cy="1008063"/>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cs typeface="Segoe UI"/>
              </a:rPr>
              <a:t>Parts of a Bicycle</a:t>
            </a:r>
            <a:endParaRPr lang="en-US" sz="2400" b="1" dirty="0">
              <a:solidFill>
                <a:schemeClr val="bg1"/>
              </a:solidFill>
            </a:endParaRPr>
          </a:p>
        </p:txBody>
      </p:sp>
      <p:pic>
        <p:nvPicPr>
          <p:cNvPr id="3" name="Picture 2" descr="A drawing of a bicycle&#10;&#10;AI-generated content may be incorrect.">
            <a:extLst>
              <a:ext uri="{FF2B5EF4-FFF2-40B4-BE49-F238E27FC236}">
                <a16:creationId xmlns:a16="http://schemas.microsoft.com/office/drawing/2014/main" id="{AFE035AD-8313-7F63-DC34-BF4898552A0C}"/>
              </a:ext>
            </a:extLst>
          </p:cNvPr>
          <p:cNvPicPr>
            <a:picLocks noChangeAspect="1"/>
          </p:cNvPicPr>
          <p:nvPr/>
        </p:nvPicPr>
        <p:blipFill>
          <a:blip r:embed="rId3">
            <a:extLst>
              <a:ext uri="{28A0092B-C50C-407E-A947-70E740481C1C}">
                <a14:useLocalDpi xmlns:a14="http://schemas.microsoft.com/office/drawing/2010/main" val="0"/>
              </a:ext>
            </a:extLst>
          </a:blip>
          <a:srcRect t="6075" b="2926"/>
          <a:stretch/>
        </p:blipFill>
        <p:spPr>
          <a:xfrm>
            <a:off x="4655634" y="-1"/>
            <a:ext cx="7536366" cy="6858001"/>
          </a:xfrm>
          <a:prstGeom prst="rect">
            <a:avLst/>
          </a:prstGeom>
        </p:spPr>
      </p:pic>
    </p:spTree>
    <p:extLst>
      <p:ext uri="{BB962C8B-B14F-4D97-AF65-F5344CB8AC3E}">
        <p14:creationId xmlns:p14="http://schemas.microsoft.com/office/powerpoint/2010/main" val="2359531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F2C4A-BC61-1592-3AC3-F9E95E1749FC}"/>
              </a:ext>
            </a:extLst>
          </p:cNvPr>
          <p:cNvSpPr>
            <a:spLocks noGrp="1"/>
          </p:cNvSpPr>
          <p:nvPr>
            <p:ph type="ctrTitle" idx="4294967295"/>
          </p:nvPr>
        </p:nvSpPr>
        <p:spPr>
          <a:xfrm>
            <a:off x="667544" y="332779"/>
            <a:ext cx="10856912" cy="704850"/>
          </a:xfrm>
        </p:spPr>
        <p:txBody>
          <a:bodyPr>
            <a:noAutofit/>
          </a:bodyPr>
          <a:lstStyle/>
          <a:p>
            <a:pPr algn="ctr"/>
            <a:r>
              <a:rPr lang="en-US" sz="5400" b="1" dirty="0">
                <a:solidFill>
                  <a:schemeClr val="bg1"/>
                </a:solidFill>
                <a:latin typeface="+mn-lt"/>
              </a:rPr>
              <a:t>Legal Requirements for Bicycles</a:t>
            </a:r>
            <a:endParaRPr lang="en-CA" sz="5400" b="1" dirty="0">
              <a:solidFill>
                <a:schemeClr val="bg1"/>
              </a:solidFill>
              <a:latin typeface="+mn-lt"/>
            </a:endParaRPr>
          </a:p>
        </p:txBody>
      </p:sp>
      <p:sp>
        <p:nvSpPr>
          <p:cNvPr id="12" name="TextBox 11">
            <a:extLst>
              <a:ext uri="{FF2B5EF4-FFF2-40B4-BE49-F238E27FC236}">
                <a16:creationId xmlns:a16="http://schemas.microsoft.com/office/drawing/2014/main" id="{CFF2898A-50A4-0CBF-4B91-5D9DC00F78D9}"/>
              </a:ext>
            </a:extLst>
          </p:cNvPr>
          <p:cNvSpPr txBox="1"/>
          <p:nvPr/>
        </p:nvSpPr>
        <p:spPr>
          <a:xfrm>
            <a:off x="266917" y="2620073"/>
            <a:ext cx="3077159" cy="3046988"/>
          </a:xfrm>
          <a:prstGeom prst="rect">
            <a:avLst/>
          </a:prstGeom>
          <a:solidFill>
            <a:schemeClr val="bg1"/>
          </a:solidFill>
        </p:spPr>
        <p:txBody>
          <a:bodyPr wrap="square" rtlCol="0">
            <a:spAutoFit/>
          </a:bodyPr>
          <a:lstStyle/>
          <a:p>
            <a:pPr algn="ctr"/>
            <a:r>
              <a:rPr lang="en-CA" sz="3200" b="1" dirty="0">
                <a:solidFill>
                  <a:srgbClr val="005B9C"/>
                </a:solidFill>
                <a:ea typeface="Times New Roman" panose="02020603050405020304" pitchFamily="18" charset="0"/>
              </a:rPr>
              <a:t>Did you know?</a:t>
            </a:r>
            <a:br>
              <a:rPr lang="en-CA" sz="3200" dirty="0">
                <a:solidFill>
                  <a:srgbClr val="005B9C"/>
                </a:solidFill>
                <a:ea typeface="Times New Roman" panose="02020603050405020304" pitchFamily="18" charset="0"/>
              </a:rPr>
            </a:br>
            <a:r>
              <a:rPr lang="en-CA" sz="3200" dirty="0">
                <a:solidFill>
                  <a:srgbClr val="005B9C"/>
                </a:solidFill>
                <a:ea typeface="Times New Roman" panose="02020603050405020304" pitchFamily="18" charset="0"/>
              </a:rPr>
              <a:t>B</a:t>
            </a:r>
            <a:r>
              <a:rPr lang="en-CA" sz="3200" dirty="0">
                <a:solidFill>
                  <a:srgbClr val="005B9C"/>
                </a:solidFill>
                <a:effectLst/>
                <a:ea typeface="Times New Roman" panose="02020603050405020304" pitchFamily="18" charset="0"/>
              </a:rPr>
              <a:t>icycles need to have these safety items </a:t>
            </a:r>
          </a:p>
          <a:p>
            <a:pPr algn="ctr"/>
            <a:r>
              <a:rPr lang="en-CA" sz="3200" dirty="0">
                <a:solidFill>
                  <a:srgbClr val="005B9C"/>
                </a:solidFill>
                <a:effectLst/>
                <a:ea typeface="Times New Roman" panose="02020603050405020304" pitchFamily="18" charset="0"/>
              </a:rPr>
              <a:t>by law.</a:t>
            </a:r>
            <a:endParaRPr lang="en-CA" sz="3200" dirty="0">
              <a:solidFill>
                <a:srgbClr val="005B9C"/>
              </a:solidFill>
            </a:endParaRPr>
          </a:p>
        </p:txBody>
      </p:sp>
      <p:pic>
        <p:nvPicPr>
          <p:cNvPr id="9" name="Picture 8" descr="A collage of a bicycle&#10;&#10;AI-generated content may be incorrect.">
            <a:extLst>
              <a:ext uri="{FF2B5EF4-FFF2-40B4-BE49-F238E27FC236}">
                <a16:creationId xmlns:a16="http://schemas.microsoft.com/office/drawing/2014/main" id="{7665D6DC-DE11-1CEA-6876-9226F1428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135" y="1136271"/>
            <a:ext cx="5721729" cy="5721729"/>
          </a:xfrm>
          <a:prstGeom prst="rect">
            <a:avLst/>
          </a:prstGeom>
        </p:spPr>
      </p:pic>
      <p:sp>
        <p:nvSpPr>
          <p:cNvPr id="7" name="Rectangle 1">
            <a:extLst>
              <a:ext uri="{FF2B5EF4-FFF2-40B4-BE49-F238E27FC236}">
                <a16:creationId xmlns:a16="http://schemas.microsoft.com/office/drawing/2014/main" id="{A0353C59-506E-301E-C663-01EFAF9FA1A1}"/>
              </a:ext>
            </a:extLst>
          </p:cNvPr>
          <p:cNvSpPr txBox="1">
            <a:spLocks noChangeArrowheads="1"/>
          </p:cNvSpPr>
          <p:nvPr/>
        </p:nvSpPr>
        <p:spPr bwMode="auto">
          <a:xfrm>
            <a:off x="6708671" y="5965054"/>
            <a:ext cx="46006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White Front Reflector/Light</a:t>
            </a:r>
          </a:p>
        </p:txBody>
      </p:sp>
      <p:sp>
        <p:nvSpPr>
          <p:cNvPr id="5" name="Rectangle 1">
            <a:extLst>
              <a:ext uri="{FF2B5EF4-FFF2-40B4-BE49-F238E27FC236}">
                <a16:creationId xmlns:a16="http://schemas.microsoft.com/office/drawing/2014/main" id="{1D21F536-9A32-6A36-20BA-6E4EC93661EE}"/>
              </a:ext>
            </a:extLst>
          </p:cNvPr>
          <p:cNvSpPr>
            <a:spLocks noGrp="1" noChangeArrowheads="1"/>
          </p:cNvSpPr>
          <p:nvPr>
            <p:ph type="subTitle" idx="4294967295"/>
          </p:nvPr>
        </p:nvSpPr>
        <p:spPr bwMode="auto">
          <a:xfrm>
            <a:off x="7505160" y="2931229"/>
            <a:ext cx="41609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i="0" u="none" strike="noStrike" cap="none" normalizeH="0" baseline="0" dirty="0">
                <a:ln>
                  <a:noFill/>
                </a:ln>
                <a:solidFill>
                  <a:schemeClr val="bg1"/>
                </a:solidFill>
                <a:effectLst/>
              </a:rPr>
              <a:t>Red Rear Reflector/Light</a:t>
            </a:r>
            <a:endParaRPr lang="en-US" altLang="en-US" sz="2800" dirty="0">
              <a:solidFill>
                <a:schemeClr val="bg1"/>
              </a:solidFill>
            </a:endParaRPr>
          </a:p>
        </p:txBody>
      </p:sp>
      <p:sp>
        <p:nvSpPr>
          <p:cNvPr id="6" name="Rectangle 1">
            <a:extLst>
              <a:ext uri="{FF2B5EF4-FFF2-40B4-BE49-F238E27FC236}">
                <a16:creationId xmlns:a16="http://schemas.microsoft.com/office/drawing/2014/main" id="{138AB4E7-564E-AE0A-914D-2C56C2865FC6}"/>
              </a:ext>
            </a:extLst>
          </p:cNvPr>
          <p:cNvSpPr txBox="1">
            <a:spLocks noChangeArrowheads="1"/>
          </p:cNvSpPr>
          <p:nvPr/>
        </p:nvSpPr>
        <p:spPr bwMode="auto">
          <a:xfrm>
            <a:off x="2699714" y="1567241"/>
            <a:ext cx="17475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Bell/Horn</a:t>
            </a:r>
          </a:p>
        </p:txBody>
      </p:sp>
    </p:spTree>
    <p:extLst>
      <p:ext uri="{BB962C8B-B14F-4D97-AF65-F5344CB8AC3E}">
        <p14:creationId xmlns:p14="http://schemas.microsoft.com/office/powerpoint/2010/main" val="1351341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Autofit/>
          </a:bodyPr>
          <a:lstStyle/>
          <a:p>
            <a:pPr algn="ctr"/>
            <a:r>
              <a:rPr lang="en-US" sz="6600" b="1" dirty="0">
                <a:solidFill>
                  <a:srgbClr val="FFFFFF"/>
                </a:solidFill>
              </a:rPr>
              <a:t>The Right Gear to Wear</a:t>
            </a:r>
          </a:p>
        </p:txBody>
      </p:sp>
    </p:spTree>
    <p:extLst>
      <p:ext uri="{BB962C8B-B14F-4D97-AF65-F5344CB8AC3E}">
        <p14:creationId xmlns:p14="http://schemas.microsoft.com/office/powerpoint/2010/main" val="1466916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eel">
      <a:majorFont>
        <a:latin typeface="Avenir Next LT Pro"/>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3343b23-41be-41d5-a7b9-a2afc940bd18">
      <Terms xmlns="http://schemas.microsoft.com/office/infopath/2007/PartnerControls"/>
    </lcf76f155ced4ddcb4097134ff3c332f>
    <TaxCatchAll xmlns="0ebba048-c64a-4e4e-9eb0-88092b0f5374" xsi:nil="true"/>
    <_dlc_DocId xmlns="0ebba048-c64a-4e4e-9eb0-88092b0f5374">WXM66THYVYWJ-443745731-12710</_dlc_DocId>
    <_dlc_DocIdUrl xmlns="0ebba048-c64a-4e4e-9eb0-88092b0f5374">
      <Url>https://peelregionca.sharepoint.com/teams/S679/_layouts/15/DocIdRedir.aspx?ID=WXM66THYVYWJ-443745731-12710</Url>
      <Description>WXM66THYVYWJ-443745731-12710</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50EA390DF46E941B952EE94DCBCD821" ma:contentTypeVersion="14" ma:contentTypeDescription="Create a new document." ma:contentTypeScope="" ma:versionID="6eb5a2b7cfa1d3a797fa1af1776380c3">
  <xsd:schema xmlns:xsd="http://www.w3.org/2001/XMLSchema" xmlns:xs="http://www.w3.org/2001/XMLSchema" xmlns:p="http://schemas.microsoft.com/office/2006/metadata/properties" xmlns:ns2="0ebba048-c64a-4e4e-9eb0-88092b0f5374" xmlns:ns3="e3343b23-41be-41d5-a7b9-a2afc940bd18" targetNamespace="http://schemas.microsoft.com/office/2006/metadata/properties" ma:root="true" ma:fieldsID="0733e81571ad6be555190b8dc231f748" ns2:_="" ns3:_="">
    <xsd:import namespace="0ebba048-c64a-4e4e-9eb0-88092b0f5374"/>
    <xsd:import namespace="e3343b23-41be-41d5-a7b9-a2afc940bd18"/>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GenerationTime" minOccurs="0"/>
                <xsd:element ref="ns3:MediaServiceEventHashCode" minOccurs="0"/>
                <xsd:element ref="ns3:MediaLengthInSeconds" minOccurs="0"/>
                <xsd:element ref="ns3:MediaServiceDateTaken" minOccurs="0"/>
                <xsd:element ref="ns3:lcf76f155ced4ddcb4097134ff3c332f" minOccurs="0"/>
                <xsd:element ref="ns2:TaxCatchAll"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343b23-41be-41d5-a7b9-a2afc940bd1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470336-C878-40B2-9235-D72FE59D03EF}">
  <ds:schemaRefs>
    <ds:schemaRef ds:uri="http://schemas.microsoft.com/sharepoint/v3/contenttype/forms"/>
  </ds:schemaRefs>
</ds:datastoreItem>
</file>

<file path=customXml/itemProps2.xml><?xml version="1.0" encoding="utf-8"?>
<ds:datastoreItem xmlns:ds="http://schemas.openxmlformats.org/officeDocument/2006/customXml" ds:itemID="{FFD5F027-43E4-4070-BBDB-2AC00B44BD2E}">
  <ds:schemaRefs>
    <ds:schemaRef ds:uri="http://schemas.microsoft.com/sharepoint/events"/>
  </ds:schemaRefs>
</ds:datastoreItem>
</file>

<file path=customXml/itemProps3.xml><?xml version="1.0" encoding="utf-8"?>
<ds:datastoreItem xmlns:ds="http://schemas.openxmlformats.org/officeDocument/2006/customXml" ds:itemID="{5D373C6B-A2CD-47A5-86D7-1EF37457300F}">
  <ds:schemaRefs>
    <ds:schemaRef ds:uri="http://schemas.microsoft.com/office/2006/documentManagement/types"/>
    <ds:schemaRef ds:uri="e3343b23-41be-41d5-a7b9-a2afc940bd18"/>
    <ds:schemaRef ds:uri="http://www.w3.org/XML/1998/namespace"/>
    <ds:schemaRef ds:uri="http://schemas.microsoft.com/office/2006/metadata/properties"/>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0ebba048-c64a-4e4e-9eb0-88092b0f5374"/>
  </ds:schemaRefs>
</ds:datastoreItem>
</file>

<file path=customXml/itemProps4.xml><?xml version="1.0" encoding="utf-8"?>
<ds:datastoreItem xmlns:ds="http://schemas.openxmlformats.org/officeDocument/2006/customXml" ds:itemID="{737FB9DB-6008-4764-BADF-1A5307804F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bba048-c64a-4e4e-9eb0-88092b0f5374"/>
    <ds:schemaRef ds:uri="e3343b23-41be-41d5-a7b9-a2afc940bd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56f99f3-9d86-47a1-8203-3b41b1cb0c68}" enabled="0" method="" siteId="{356f99f3-9d86-47a1-8203-3b41b1cb0c68}" removed="1"/>
</clbl:labelList>
</file>

<file path=docProps/app.xml><?xml version="1.0" encoding="utf-8"?>
<Properties xmlns="http://schemas.openxmlformats.org/officeDocument/2006/extended-properties" xmlns:vt="http://schemas.openxmlformats.org/officeDocument/2006/docPropsVTypes">
  <Template>office theme</Template>
  <TotalTime>16418</TotalTime>
  <Words>1985</Words>
  <Application>Microsoft Office PowerPoint</Application>
  <PresentationFormat>Widescreen</PresentationFormat>
  <Paragraphs>209</Paragraphs>
  <Slides>24</Slides>
  <Notes>18</Notes>
  <HiddenSlides>0</HiddenSlides>
  <MMClips>1</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Teacher Notes before presentation</vt:lpstr>
      <vt:lpstr>PowerPoint Presentation</vt:lpstr>
      <vt:lpstr>AGENDA</vt:lpstr>
      <vt:lpstr>Why should we bike?</vt:lpstr>
      <vt:lpstr>Why is bike safety important?</vt:lpstr>
      <vt:lpstr>Parts of a Bicycle</vt:lpstr>
      <vt:lpstr>Parts of a Bicycle</vt:lpstr>
      <vt:lpstr>Legal Requirements for Bicycles</vt:lpstr>
      <vt:lpstr>The Right Gear to Wear</vt:lpstr>
      <vt:lpstr>PowerPoint Presentation</vt:lpstr>
      <vt:lpstr>PowerPoint Presentation</vt:lpstr>
      <vt:lpstr>ABC Check</vt:lpstr>
      <vt:lpstr>https://www.youtube.com/watch?v=ghq9m8hpRao</vt:lpstr>
      <vt:lpstr>Hand Signals</vt:lpstr>
      <vt:lpstr>Hand Signals</vt:lpstr>
      <vt:lpstr>Where to Ride</vt:lpstr>
      <vt:lpstr>Riding on the Sidewalk</vt:lpstr>
      <vt:lpstr>How to Cross a Crosswalk </vt:lpstr>
      <vt:lpstr>How to Cross a Crosswalk </vt:lpstr>
      <vt:lpstr>How to Cross a Crosswalk </vt:lpstr>
      <vt:lpstr>Bonus Tips</vt:lpstr>
      <vt:lpstr>Riding with Friends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Videos will play automatically. During the ______ activity, students are encouraged to chat with their neighbour to discuss their thoughts and ideas about the image. Teachers can break students into groups if preferred for this activity. We recommend giving students about a minute to discuss their ideas. There are key points in the slide notes we recommend covering if one is not using the script provided for the presentation. </dc:title>
  <dc:creator/>
  <cp:lastModifiedBy>Sugenthiran, Apurva</cp:lastModifiedBy>
  <cp:revision>318</cp:revision>
  <dcterms:created xsi:type="dcterms:W3CDTF">2024-09-25T17:32:59Z</dcterms:created>
  <dcterms:modified xsi:type="dcterms:W3CDTF">2026-01-05T18:38:43Z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0x010100E50EA390DF46E941B952EE94DCBCD821</vt:lpwstr>
  </property>
  <property fmtid="{D5CDD505-2E9C-101B-9397-08002B2CF9AE}" pid="3" name="MediaServiceImageTags">
    <vt:lpwstr/>
  </property>
  <property fmtid="{D5CDD505-2E9C-101B-9397-08002B2CF9AE}" pid="4" name="_dlc_DocIdItemGuid">
    <vt:lpwstr>773111f2-8b4b-4696-8a6b-049661efd670</vt:lpwstr>
  </property>
</Properties>
</file>